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210 디딤고딕" charset="1" panose="02020503020101020101"/>
      <p:regular r:id="rId21"/>
    </p:embeddedFont>
    <p:embeddedFont>
      <p:font typeface="210 국민체조" charset="1" panose="02020603020101020101"/>
      <p:regular r:id="rId22"/>
    </p:embeddedFont>
    <p:embeddedFont>
      <p:font typeface="Garet Bold" charset="1" panose="00000000000000000000"/>
      <p:regular r:id="rId23"/>
    </p:embeddedFont>
    <p:embeddedFont>
      <p:font typeface="RoxboroughCF" charset="1" panose="00000500000000000000"/>
      <p:regular r:id="rId24"/>
    </p:embeddedFont>
    <p:embeddedFont>
      <p:font typeface="Source Han Sans KR Bold" charset="1" panose="020B0800000000000000"/>
      <p:regular r:id="rId25"/>
    </p:embeddedFont>
    <p:embeddedFont>
      <p:font typeface="Source Han Sans KR" charset="1" panose="020B04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jpeg" Type="http://schemas.openxmlformats.org/officeDocument/2006/relationships/image"/><Relationship Id="rId13" Target="../media/image23.png" Type="http://schemas.openxmlformats.org/officeDocument/2006/relationships/image"/><Relationship Id="rId14" Target="../media/image24.jpeg" Type="http://schemas.openxmlformats.org/officeDocument/2006/relationships/image"/><Relationship Id="rId15" Target="../media/image25.png" Type="http://schemas.openxmlformats.org/officeDocument/2006/relationships/image"/><Relationship Id="rId16" Target="../media/image26.jpeg" Type="http://schemas.openxmlformats.org/officeDocument/2006/relationships/image"/><Relationship Id="rId17" Target="../media/image27.gif" Type="http://schemas.openxmlformats.org/officeDocument/2006/relationships/image"/><Relationship Id="rId18" Target="../media/image28.gif" Type="http://schemas.openxmlformats.org/officeDocument/2006/relationships/image"/><Relationship Id="rId19" Target="../media/image29.gif" Type="http://schemas.openxmlformats.org/officeDocument/2006/relationships/image"/><Relationship Id="rId2" Target="../media/image1.png" Type="http://schemas.openxmlformats.org/officeDocument/2006/relationships/image"/><Relationship Id="rId20" Target="../media/image30.gif" Type="http://schemas.openxmlformats.org/officeDocument/2006/relationships/image"/><Relationship Id="rId21" Target="../media/image31.gif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DF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5300" y="447675"/>
            <a:ext cx="17297400" cy="9391650"/>
            <a:chOff x="0" y="0"/>
            <a:chExt cx="4555694" cy="2473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5694" cy="2473521"/>
            </a:xfrm>
            <a:custGeom>
              <a:avLst/>
              <a:gdLst/>
              <a:ahLst/>
              <a:cxnLst/>
              <a:rect r="r" b="b" t="t" l="l"/>
              <a:pathLst>
                <a:path h="2473521" w="4555694">
                  <a:moveTo>
                    <a:pt x="6714" y="0"/>
                  </a:moveTo>
                  <a:lnTo>
                    <a:pt x="4548980" y="0"/>
                  </a:lnTo>
                  <a:cubicBezTo>
                    <a:pt x="4552688" y="0"/>
                    <a:pt x="4555694" y="3006"/>
                    <a:pt x="4555694" y="6714"/>
                  </a:cubicBezTo>
                  <a:lnTo>
                    <a:pt x="4555694" y="2466807"/>
                  </a:lnTo>
                  <a:cubicBezTo>
                    <a:pt x="4555694" y="2468588"/>
                    <a:pt x="4554987" y="2470296"/>
                    <a:pt x="4553727" y="2471555"/>
                  </a:cubicBezTo>
                  <a:cubicBezTo>
                    <a:pt x="4552469" y="2472814"/>
                    <a:pt x="4550761" y="2473521"/>
                    <a:pt x="4548980" y="2473521"/>
                  </a:cubicBezTo>
                  <a:lnTo>
                    <a:pt x="6714" y="2473521"/>
                  </a:lnTo>
                  <a:cubicBezTo>
                    <a:pt x="4933" y="2473521"/>
                    <a:pt x="3225" y="2472814"/>
                    <a:pt x="1966" y="2471555"/>
                  </a:cubicBezTo>
                  <a:cubicBezTo>
                    <a:pt x="707" y="2470296"/>
                    <a:pt x="0" y="2468588"/>
                    <a:pt x="0" y="2466807"/>
                  </a:cubicBezTo>
                  <a:lnTo>
                    <a:pt x="0" y="6714"/>
                  </a:lnTo>
                  <a:cubicBezTo>
                    <a:pt x="0" y="4933"/>
                    <a:pt x="707" y="3225"/>
                    <a:pt x="1966" y="1966"/>
                  </a:cubicBezTo>
                  <a:cubicBezTo>
                    <a:pt x="3225" y="707"/>
                    <a:pt x="4933" y="0"/>
                    <a:pt x="671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55694" cy="2521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0540" y="465122"/>
            <a:ext cx="17258648" cy="9350602"/>
          </a:xfrm>
          <a:custGeom>
            <a:avLst/>
            <a:gdLst/>
            <a:ahLst/>
            <a:cxnLst/>
            <a:rect r="r" b="b" t="t" l="l"/>
            <a:pathLst>
              <a:path h="9350602" w="17258648">
                <a:moveTo>
                  <a:pt x="0" y="0"/>
                </a:moveTo>
                <a:lnTo>
                  <a:pt x="17258648" y="0"/>
                </a:lnTo>
                <a:lnTo>
                  <a:pt x="17258648" y="9350602"/>
                </a:lnTo>
                <a:lnTo>
                  <a:pt x="0" y="935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821" b="-271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07876">
            <a:off x="121615" y="3459876"/>
            <a:ext cx="643662" cy="613234"/>
          </a:xfrm>
          <a:custGeom>
            <a:avLst/>
            <a:gdLst/>
            <a:ahLst/>
            <a:cxnLst/>
            <a:rect r="r" b="b" t="t" l="l"/>
            <a:pathLst>
              <a:path h="613234" w="643662">
                <a:moveTo>
                  <a:pt x="0" y="0"/>
                </a:moveTo>
                <a:lnTo>
                  <a:pt x="643662" y="0"/>
                </a:lnTo>
                <a:lnTo>
                  <a:pt x="643662" y="613234"/>
                </a:lnTo>
                <a:lnTo>
                  <a:pt x="0" y="613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16088">
            <a:off x="14137854" y="12680"/>
            <a:ext cx="929310" cy="1689654"/>
          </a:xfrm>
          <a:custGeom>
            <a:avLst/>
            <a:gdLst/>
            <a:ahLst/>
            <a:cxnLst/>
            <a:rect r="r" b="b" t="t" l="l"/>
            <a:pathLst>
              <a:path h="1689654" w="929310">
                <a:moveTo>
                  <a:pt x="0" y="0"/>
                </a:moveTo>
                <a:lnTo>
                  <a:pt x="929309" y="0"/>
                </a:lnTo>
                <a:lnTo>
                  <a:pt x="929309" y="1689653"/>
                </a:lnTo>
                <a:lnTo>
                  <a:pt x="0" y="1689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2608549">
            <a:off x="17318491" y="3015506"/>
            <a:ext cx="833017" cy="728889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2914" y="48541"/>
              <a:ext cx="746971" cy="662659"/>
            </a:xfrm>
            <a:custGeom>
              <a:avLst/>
              <a:gdLst/>
              <a:ahLst/>
              <a:cxnLst/>
              <a:rect r="r" b="b" t="t" l="l"/>
              <a:pathLst>
                <a:path h="662659" w="746971">
                  <a:moveTo>
                    <a:pt x="414985" y="24083"/>
                  </a:moveTo>
                  <a:lnTo>
                    <a:pt x="738387" y="590035"/>
                  </a:lnTo>
                  <a:cubicBezTo>
                    <a:pt x="746972" y="605059"/>
                    <a:pt x="746910" y="623516"/>
                    <a:pt x="738225" y="638482"/>
                  </a:cubicBezTo>
                  <a:cubicBezTo>
                    <a:pt x="729540" y="653448"/>
                    <a:pt x="713545" y="662659"/>
                    <a:pt x="696241" y="662659"/>
                  </a:cubicBezTo>
                  <a:lnTo>
                    <a:pt x="50731" y="662659"/>
                  </a:lnTo>
                  <a:cubicBezTo>
                    <a:pt x="33427" y="662659"/>
                    <a:pt x="17432" y="653448"/>
                    <a:pt x="8747" y="638482"/>
                  </a:cubicBezTo>
                  <a:cubicBezTo>
                    <a:pt x="62" y="623516"/>
                    <a:pt x="0" y="605059"/>
                    <a:pt x="8585" y="590035"/>
                  </a:cubicBezTo>
                  <a:lnTo>
                    <a:pt x="331987" y="24083"/>
                  </a:lnTo>
                  <a:cubicBezTo>
                    <a:pt x="340497" y="9190"/>
                    <a:pt x="356334" y="0"/>
                    <a:pt x="373486" y="0"/>
                  </a:cubicBezTo>
                  <a:cubicBezTo>
                    <a:pt x="390638" y="0"/>
                    <a:pt x="406475" y="9190"/>
                    <a:pt x="414985" y="24083"/>
                  </a:cubicBezTo>
                  <a:close/>
                </a:path>
              </a:pathLst>
            </a:custGeom>
            <a:solidFill>
              <a:srgbClr val="FFC9DC"/>
            </a:solidFill>
            <a:ln w="28575" cap="sq">
              <a:solidFill>
                <a:srgbClr val="152F5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580959" y="329100"/>
            <a:ext cx="303825" cy="30382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C8DFD8"/>
            </a:solidFill>
            <a:ln w="14288" cap="sq">
              <a:solidFill>
                <a:srgbClr val="152F5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57386" y="9524201"/>
            <a:ext cx="528615" cy="52861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DE2DC"/>
            </a:solidFill>
            <a:ln w="28575" cap="sq">
              <a:solidFill>
                <a:srgbClr val="152F52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640788" y="6778427"/>
            <a:ext cx="303825" cy="30382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A4B4CF"/>
            </a:solidFill>
            <a:ln w="14288" cap="sq">
              <a:solidFill>
                <a:srgbClr val="152F52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933312">
            <a:off x="3645525" y="8544885"/>
            <a:ext cx="1136113" cy="1426829"/>
          </a:xfrm>
          <a:custGeom>
            <a:avLst/>
            <a:gdLst/>
            <a:ahLst/>
            <a:cxnLst/>
            <a:rect r="r" b="b" t="t" l="l"/>
            <a:pathLst>
              <a:path h="1426829" w="1136113">
                <a:moveTo>
                  <a:pt x="0" y="0"/>
                </a:moveTo>
                <a:lnTo>
                  <a:pt x="1136113" y="0"/>
                </a:lnTo>
                <a:lnTo>
                  <a:pt x="1136113" y="1426830"/>
                </a:lnTo>
                <a:lnTo>
                  <a:pt x="0" y="1426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395507" y="2201196"/>
            <a:ext cx="221369" cy="22136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B4CF"/>
            </a:solidFill>
            <a:ln w="14288" cap="sq">
              <a:solidFill>
                <a:srgbClr val="152F52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683407" y="2201196"/>
            <a:ext cx="221369" cy="22136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B4CF"/>
            </a:solidFill>
            <a:ln w="14288" cap="sq">
              <a:solidFill>
                <a:srgbClr val="152F52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6863919" y="2684626"/>
            <a:ext cx="4560163" cy="0"/>
          </a:xfrm>
          <a:prstGeom prst="line">
            <a:avLst/>
          </a:prstGeom>
          <a:ln cap="flat" w="38100">
            <a:solidFill>
              <a:srgbClr val="A4B4C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840156" y="632925"/>
            <a:ext cx="3373425" cy="2677656"/>
          </a:xfrm>
          <a:custGeom>
            <a:avLst/>
            <a:gdLst/>
            <a:ahLst/>
            <a:cxnLst/>
            <a:rect r="r" b="b" t="t" l="l"/>
            <a:pathLst>
              <a:path h="2677656" w="3373425">
                <a:moveTo>
                  <a:pt x="0" y="0"/>
                </a:moveTo>
                <a:lnTo>
                  <a:pt x="3373425" y="0"/>
                </a:lnTo>
                <a:lnTo>
                  <a:pt x="3373425" y="2677656"/>
                </a:lnTo>
                <a:lnTo>
                  <a:pt x="0" y="2677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641431" y="2033115"/>
            <a:ext cx="500513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139">
                <a:solidFill>
                  <a:srgbClr val="6C81A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LLM을 활용한 프로그램 개발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365196" y="3713326"/>
            <a:ext cx="9549337" cy="141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6"/>
              </a:lnSpc>
            </a:pPr>
            <a:r>
              <a:rPr lang="en-US" sz="10398" spc="-8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오늘의 학습 단어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44147" y="8272145"/>
            <a:ext cx="6937851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6C81A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부성현 학년부장 선생님, 김정민 선생님,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6C81A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최원준 선생님, 조보미 선생님, 김소연 선생님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3130" y="1791498"/>
            <a:ext cx="2427476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-154">
                <a:solidFill>
                  <a:srgbClr val="6C81A4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3조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66955" y="5398838"/>
            <a:ext cx="7634756" cy="160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23"/>
              </a:lnSpc>
            </a:pPr>
            <a:r>
              <a:rPr lang="en-US" sz="11787" spc="-907">
                <a:solidFill>
                  <a:srgbClr val="FFE794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단어 연상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61769" y="5398838"/>
            <a:ext cx="8326969" cy="160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23"/>
              </a:lnSpc>
            </a:pPr>
            <a:r>
              <a:rPr lang="en-US" sz="11787" spc="-907">
                <a:solidFill>
                  <a:srgbClr val="C0D7FF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학습 도우미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272" y="0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11145" y="4133288"/>
            <a:ext cx="4615911" cy="3556113"/>
            <a:chOff x="0" y="0"/>
            <a:chExt cx="1318480" cy="10157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18480" cy="1015761"/>
            </a:xfrm>
            <a:custGeom>
              <a:avLst/>
              <a:gdLst/>
              <a:ahLst/>
              <a:cxnLst/>
              <a:rect r="r" b="b" t="t" l="l"/>
              <a:pathLst>
                <a:path h="1015761" w="1318480">
                  <a:moveTo>
                    <a:pt x="25158" y="0"/>
                  </a:moveTo>
                  <a:lnTo>
                    <a:pt x="1293321" y="0"/>
                  </a:lnTo>
                  <a:cubicBezTo>
                    <a:pt x="1307216" y="0"/>
                    <a:pt x="1318480" y="11264"/>
                    <a:pt x="1318480" y="25158"/>
                  </a:cubicBezTo>
                  <a:lnTo>
                    <a:pt x="1318480" y="990603"/>
                  </a:lnTo>
                  <a:cubicBezTo>
                    <a:pt x="1318480" y="1004497"/>
                    <a:pt x="1307216" y="1015761"/>
                    <a:pt x="1293321" y="1015761"/>
                  </a:cubicBezTo>
                  <a:lnTo>
                    <a:pt x="25158" y="1015761"/>
                  </a:lnTo>
                  <a:cubicBezTo>
                    <a:pt x="18486" y="1015761"/>
                    <a:pt x="12087" y="1013111"/>
                    <a:pt x="7369" y="1008392"/>
                  </a:cubicBezTo>
                  <a:cubicBezTo>
                    <a:pt x="2651" y="1003674"/>
                    <a:pt x="0" y="997275"/>
                    <a:pt x="0" y="990603"/>
                  </a:cubicBezTo>
                  <a:lnTo>
                    <a:pt x="0" y="25158"/>
                  </a:lnTo>
                  <a:cubicBezTo>
                    <a:pt x="0" y="11264"/>
                    <a:pt x="11264" y="0"/>
                    <a:pt x="25158" y="0"/>
                  </a:cubicBezTo>
                  <a:close/>
                </a:path>
              </a:pathLst>
            </a:custGeom>
            <a:solidFill>
              <a:srgbClr val="E3ECF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318480" cy="106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36044" y="4133288"/>
            <a:ext cx="4615911" cy="3556113"/>
            <a:chOff x="0" y="0"/>
            <a:chExt cx="1318480" cy="10157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8480" cy="1015761"/>
            </a:xfrm>
            <a:custGeom>
              <a:avLst/>
              <a:gdLst/>
              <a:ahLst/>
              <a:cxnLst/>
              <a:rect r="r" b="b" t="t" l="l"/>
              <a:pathLst>
                <a:path h="1015761" w="1318480">
                  <a:moveTo>
                    <a:pt x="25158" y="0"/>
                  </a:moveTo>
                  <a:lnTo>
                    <a:pt x="1293321" y="0"/>
                  </a:lnTo>
                  <a:cubicBezTo>
                    <a:pt x="1307216" y="0"/>
                    <a:pt x="1318480" y="11264"/>
                    <a:pt x="1318480" y="25158"/>
                  </a:cubicBezTo>
                  <a:lnTo>
                    <a:pt x="1318480" y="990603"/>
                  </a:lnTo>
                  <a:cubicBezTo>
                    <a:pt x="1318480" y="1004497"/>
                    <a:pt x="1307216" y="1015761"/>
                    <a:pt x="1293321" y="1015761"/>
                  </a:cubicBezTo>
                  <a:lnTo>
                    <a:pt x="25158" y="1015761"/>
                  </a:lnTo>
                  <a:cubicBezTo>
                    <a:pt x="18486" y="1015761"/>
                    <a:pt x="12087" y="1013111"/>
                    <a:pt x="7369" y="1008392"/>
                  </a:cubicBezTo>
                  <a:cubicBezTo>
                    <a:pt x="2651" y="1003674"/>
                    <a:pt x="0" y="997275"/>
                    <a:pt x="0" y="990603"/>
                  </a:cubicBezTo>
                  <a:lnTo>
                    <a:pt x="0" y="25158"/>
                  </a:lnTo>
                  <a:cubicBezTo>
                    <a:pt x="0" y="11264"/>
                    <a:pt x="11264" y="0"/>
                    <a:pt x="25158" y="0"/>
                  </a:cubicBezTo>
                  <a:close/>
                </a:path>
              </a:pathLst>
            </a:custGeom>
            <a:solidFill>
              <a:srgbClr val="EFE6E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318480" cy="106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626201" y="4133288"/>
            <a:ext cx="4615911" cy="3556113"/>
            <a:chOff x="0" y="0"/>
            <a:chExt cx="1318480" cy="10157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18480" cy="1015761"/>
            </a:xfrm>
            <a:custGeom>
              <a:avLst/>
              <a:gdLst/>
              <a:ahLst/>
              <a:cxnLst/>
              <a:rect r="r" b="b" t="t" l="l"/>
              <a:pathLst>
                <a:path h="1015761" w="1318480">
                  <a:moveTo>
                    <a:pt x="25158" y="0"/>
                  </a:moveTo>
                  <a:lnTo>
                    <a:pt x="1293321" y="0"/>
                  </a:lnTo>
                  <a:cubicBezTo>
                    <a:pt x="1307216" y="0"/>
                    <a:pt x="1318480" y="11264"/>
                    <a:pt x="1318480" y="25158"/>
                  </a:cubicBezTo>
                  <a:lnTo>
                    <a:pt x="1318480" y="990603"/>
                  </a:lnTo>
                  <a:cubicBezTo>
                    <a:pt x="1318480" y="1004497"/>
                    <a:pt x="1307216" y="1015761"/>
                    <a:pt x="1293321" y="1015761"/>
                  </a:cubicBezTo>
                  <a:lnTo>
                    <a:pt x="25158" y="1015761"/>
                  </a:lnTo>
                  <a:cubicBezTo>
                    <a:pt x="18486" y="1015761"/>
                    <a:pt x="12087" y="1013111"/>
                    <a:pt x="7369" y="1008392"/>
                  </a:cubicBezTo>
                  <a:cubicBezTo>
                    <a:pt x="2651" y="1003674"/>
                    <a:pt x="0" y="997275"/>
                    <a:pt x="0" y="990603"/>
                  </a:cubicBezTo>
                  <a:lnTo>
                    <a:pt x="0" y="25158"/>
                  </a:lnTo>
                  <a:cubicBezTo>
                    <a:pt x="0" y="11264"/>
                    <a:pt x="11264" y="0"/>
                    <a:pt x="25158" y="0"/>
                  </a:cubicBezTo>
                  <a:close/>
                </a:path>
              </a:pathLst>
            </a:custGeom>
            <a:solidFill>
              <a:srgbClr val="FFE4E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318480" cy="106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963341" y="3797736"/>
            <a:ext cx="711517" cy="711199"/>
            <a:chOff x="0" y="0"/>
            <a:chExt cx="848212" cy="84783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48212" cy="847833"/>
            </a:xfrm>
            <a:custGeom>
              <a:avLst/>
              <a:gdLst/>
              <a:ahLst/>
              <a:cxnLst/>
              <a:rect r="r" b="b" t="t" l="l"/>
              <a:pathLst>
                <a:path h="847833" w="848212">
                  <a:moveTo>
                    <a:pt x="424106" y="0"/>
                  </a:moveTo>
                  <a:cubicBezTo>
                    <a:pt x="189879" y="0"/>
                    <a:pt x="0" y="189794"/>
                    <a:pt x="0" y="423916"/>
                  </a:cubicBezTo>
                  <a:cubicBezTo>
                    <a:pt x="0" y="658039"/>
                    <a:pt x="189879" y="847833"/>
                    <a:pt x="424106" y="847833"/>
                  </a:cubicBezTo>
                  <a:cubicBezTo>
                    <a:pt x="658333" y="847833"/>
                    <a:pt x="848212" y="658039"/>
                    <a:pt x="848212" y="423916"/>
                  </a:cubicBezTo>
                  <a:cubicBezTo>
                    <a:pt x="848212" y="189794"/>
                    <a:pt x="658333" y="0"/>
                    <a:pt x="424106" y="0"/>
                  </a:cubicBezTo>
                  <a:lnTo>
                    <a:pt x="424106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9520" y="22334"/>
              <a:ext cx="689172" cy="746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788241" y="3797736"/>
            <a:ext cx="711517" cy="711199"/>
            <a:chOff x="0" y="0"/>
            <a:chExt cx="848212" cy="84783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48212" cy="847833"/>
            </a:xfrm>
            <a:custGeom>
              <a:avLst/>
              <a:gdLst/>
              <a:ahLst/>
              <a:cxnLst/>
              <a:rect r="r" b="b" t="t" l="l"/>
              <a:pathLst>
                <a:path h="847833" w="848212">
                  <a:moveTo>
                    <a:pt x="424106" y="0"/>
                  </a:moveTo>
                  <a:cubicBezTo>
                    <a:pt x="189879" y="0"/>
                    <a:pt x="0" y="189794"/>
                    <a:pt x="0" y="423916"/>
                  </a:cubicBezTo>
                  <a:cubicBezTo>
                    <a:pt x="0" y="658039"/>
                    <a:pt x="189879" y="847833"/>
                    <a:pt x="424106" y="847833"/>
                  </a:cubicBezTo>
                  <a:cubicBezTo>
                    <a:pt x="658333" y="847833"/>
                    <a:pt x="848212" y="658039"/>
                    <a:pt x="848212" y="423916"/>
                  </a:cubicBezTo>
                  <a:cubicBezTo>
                    <a:pt x="848212" y="189794"/>
                    <a:pt x="658333" y="0"/>
                    <a:pt x="424106" y="0"/>
                  </a:cubicBezTo>
                  <a:lnTo>
                    <a:pt x="424106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9520" y="22334"/>
              <a:ext cx="689172" cy="746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3578398" y="3797736"/>
            <a:ext cx="711517" cy="711199"/>
            <a:chOff x="0" y="0"/>
            <a:chExt cx="848212" cy="84783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48212" cy="847833"/>
            </a:xfrm>
            <a:custGeom>
              <a:avLst/>
              <a:gdLst/>
              <a:ahLst/>
              <a:cxnLst/>
              <a:rect r="r" b="b" t="t" l="l"/>
              <a:pathLst>
                <a:path h="847833" w="848212">
                  <a:moveTo>
                    <a:pt x="424106" y="0"/>
                  </a:moveTo>
                  <a:cubicBezTo>
                    <a:pt x="189879" y="0"/>
                    <a:pt x="0" y="189794"/>
                    <a:pt x="0" y="423916"/>
                  </a:cubicBezTo>
                  <a:cubicBezTo>
                    <a:pt x="0" y="658039"/>
                    <a:pt x="189879" y="847833"/>
                    <a:pt x="424106" y="847833"/>
                  </a:cubicBezTo>
                  <a:cubicBezTo>
                    <a:pt x="658333" y="847833"/>
                    <a:pt x="848212" y="658039"/>
                    <a:pt x="848212" y="423916"/>
                  </a:cubicBezTo>
                  <a:cubicBezTo>
                    <a:pt x="848212" y="189794"/>
                    <a:pt x="658333" y="0"/>
                    <a:pt x="424106" y="0"/>
                  </a:cubicBezTo>
                  <a:lnTo>
                    <a:pt x="424106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9520" y="22334"/>
              <a:ext cx="689172" cy="746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011145" y="1613367"/>
            <a:ext cx="11402225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비지니스 모델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29775" y="4658218"/>
            <a:ext cx="3578651" cy="72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7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구독 서비스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354675" y="4658218"/>
            <a:ext cx="3578651" cy="72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7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광고 수익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144831" y="4658218"/>
            <a:ext cx="3578651" cy="72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7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제휴 마케팅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109281" y="5422885"/>
            <a:ext cx="4419638" cy="208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사용자가 일정한 기간 동안 </a:t>
            </a:r>
          </a:p>
          <a:p>
            <a:pPr algn="ctr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일정한 금액을 지불하고 </a:t>
            </a:r>
          </a:p>
          <a:p>
            <a:pPr algn="ctr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서비스를 지속적으로 이용할 수 </a:t>
            </a:r>
          </a:p>
          <a:p>
            <a:pPr algn="ctr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있도록 하는 방식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997168" y="5422885"/>
            <a:ext cx="4258921" cy="208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프로그램 내에 광고를 삽입하여 수익을 창출하는 방식</a:t>
            </a:r>
          </a:p>
          <a:p>
            <a:pPr algn="ctr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학습 화면, 결과 페이지 등 </a:t>
            </a:r>
          </a:p>
          <a:p>
            <a:pPr algn="ctr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적절한 위치에 광고를 배치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813382" y="5725202"/>
            <a:ext cx="4241549" cy="1033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학교, 학원이나 교육 기관 등 </a:t>
            </a:r>
          </a:p>
          <a:p>
            <a:pPr algn="ctr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제휴하여 단체 라이선스를 판매.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B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36" y="0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4456" y="4067466"/>
            <a:ext cx="3703505" cy="2853193"/>
            <a:chOff x="0" y="0"/>
            <a:chExt cx="1318480" cy="10157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18480" cy="1015761"/>
            </a:xfrm>
            <a:custGeom>
              <a:avLst/>
              <a:gdLst/>
              <a:ahLst/>
              <a:cxnLst/>
              <a:rect r="r" b="b" t="t" l="l"/>
              <a:pathLst>
                <a:path h="1015761" w="1318480">
                  <a:moveTo>
                    <a:pt x="31356" y="0"/>
                  </a:moveTo>
                  <a:lnTo>
                    <a:pt x="1287123" y="0"/>
                  </a:lnTo>
                  <a:cubicBezTo>
                    <a:pt x="1304441" y="0"/>
                    <a:pt x="1318480" y="14039"/>
                    <a:pt x="1318480" y="31356"/>
                  </a:cubicBezTo>
                  <a:lnTo>
                    <a:pt x="1318480" y="984405"/>
                  </a:lnTo>
                  <a:cubicBezTo>
                    <a:pt x="1318480" y="1001722"/>
                    <a:pt x="1304441" y="1015761"/>
                    <a:pt x="1287123" y="1015761"/>
                  </a:cubicBezTo>
                  <a:lnTo>
                    <a:pt x="31356" y="1015761"/>
                  </a:lnTo>
                  <a:cubicBezTo>
                    <a:pt x="14039" y="1015761"/>
                    <a:pt x="0" y="1001722"/>
                    <a:pt x="0" y="984405"/>
                  </a:cubicBezTo>
                  <a:lnTo>
                    <a:pt x="0" y="31356"/>
                  </a:lnTo>
                  <a:cubicBezTo>
                    <a:pt x="0" y="14039"/>
                    <a:pt x="14039" y="0"/>
                    <a:pt x="31356" y="0"/>
                  </a:cubicBezTo>
                  <a:close/>
                </a:path>
              </a:pathLst>
            </a:custGeom>
            <a:solidFill>
              <a:srgbClr val="E3ECF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318480" cy="106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190231" y="4067466"/>
            <a:ext cx="3703505" cy="2853193"/>
            <a:chOff x="0" y="0"/>
            <a:chExt cx="1318480" cy="10157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18480" cy="1015761"/>
            </a:xfrm>
            <a:custGeom>
              <a:avLst/>
              <a:gdLst/>
              <a:ahLst/>
              <a:cxnLst/>
              <a:rect r="r" b="b" t="t" l="l"/>
              <a:pathLst>
                <a:path h="1015761" w="1318480">
                  <a:moveTo>
                    <a:pt x="31356" y="0"/>
                  </a:moveTo>
                  <a:lnTo>
                    <a:pt x="1287123" y="0"/>
                  </a:lnTo>
                  <a:cubicBezTo>
                    <a:pt x="1304441" y="0"/>
                    <a:pt x="1318480" y="14039"/>
                    <a:pt x="1318480" y="31356"/>
                  </a:cubicBezTo>
                  <a:lnTo>
                    <a:pt x="1318480" y="984405"/>
                  </a:lnTo>
                  <a:cubicBezTo>
                    <a:pt x="1318480" y="1001722"/>
                    <a:pt x="1304441" y="1015761"/>
                    <a:pt x="1287123" y="1015761"/>
                  </a:cubicBezTo>
                  <a:lnTo>
                    <a:pt x="31356" y="1015761"/>
                  </a:lnTo>
                  <a:cubicBezTo>
                    <a:pt x="14039" y="1015761"/>
                    <a:pt x="0" y="1001722"/>
                    <a:pt x="0" y="984405"/>
                  </a:cubicBezTo>
                  <a:lnTo>
                    <a:pt x="0" y="31356"/>
                  </a:lnTo>
                  <a:cubicBezTo>
                    <a:pt x="0" y="14039"/>
                    <a:pt x="14039" y="0"/>
                    <a:pt x="31356" y="0"/>
                  </a:cubicBezTo>
                  <a:close/>
                </a:path>
              </a:pathLst>
            </a:custGeom>
            <a:solidFill>
              <a:srgbClr val="EFE6E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318480" cy="106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03335" y="4067466"/>
            <a:ext cx="3703505" cy="2853193"/>
            <a:chOff x="0" y="0"/>
            <a:chExt cx="1318480" cy="10157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18480" cy="1015761"/>
            </a:xfrm>
            <a:custGeom>
              <a:avLst/>
              <a:gdLst/>
              <a:ahLst/>
              <a:cxnLst/>
              <a:rect r="r" b="b" t="t" l="l"/>
              <a:pathLst>
                <a:path h="1015761" w="1318480">
                  <a:moveTo>
                    <a:pt x="31356" y="0"/>
                  </a:moveTo>
                  <a:lnTo>
                    <a:pt x="1287123" y="0"/>
                  </a:lnTo>
                  <a:cubicBezTo>
                    <a:pt x="1304441" y="0"/>
                    <a:pt x="1318480" y="14039"/>
                    <a:pt x="1318480" y="31356"/>
                  </a:cubicBezTo>
                  <a:lnTo>
                    <a:pt x="1318480" y="984405"/>
                  </a:lnTo>
                  <a:cubicBezTo>
                    <a:pt x="1318480" y="1001722"/>
                    <a:pt x="1304441" y="1015761"/>
                    <a:pt x="1287123" y="1015761"/>
                  </a:cubicBezTo>
                  <a:lnTo>
                    <a:pt x="31356" y="1015761"/>
                  </a:lnTo>
                  <a:cubicBezTo>
                    <a:pt x="14039" y="1015761"/>
                    <a:pt x="0" y="1001722"/>
                    <a:pt x="0" y="984405"/>
                  </a:cubicBezTo>
                  <a:lnTo>
                    <a:pt x="0" y="31356"/>
                  </a:lnTo>
                  <a:cubicBezTo>
                    <a:pt x="0" y="14039"/>
                    <a:pt x="14039" y="0"/>
                    <a:pt x="31356" y="0"/>
                  </a:cubicBezTo>
                  <a:close/>
                </a:path>
              </a:pathLst>
            </a:custGeom>
            <a:solidFill>
              <a:srgbClr val="FFE4E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318480" cy="1063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370449" y="3711866"/>
            <a:ext cx="711517" cy="711199"/>
            <a:chOff x="0" y="0"/>
            <a:chExt cx="848212" cy="84783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48212" cy="847833"/>
            </a:xfrm>
            <a:custGeom>
              <a:avLst/>
              <a:gdLst/>
              <a:ahLst/>
              <a:cxnLst/>
              <a:rect r="r" b="b" t="t" l="l"/>
              <a:pathLst>
                <a:path h="847833" w="848212">
                  <a:moveTo>
                    <a:pt x="424106" y="0"/>
                  </a:moveTo>
                  <a:cubicBezTo>
                    <a:pt x="189879" y="0"/>
                    <a:pt x="0" y="189794"/>
                    <a:pt x="0" y="423916"/>
                  </a:cubicBezTo>
                  <a:cubicBezTo>
                    <a:pt x="0" y="658039"/>
                    <a:pt x="189879" y="847833"/>
                    <a:pt x="424106" y="847833"/>
                  </a:cubicBezTo>
                  <a:cubicBezTo>
                    <a:pt x="658333" y="847833"/>
                    <a:pt x="848212" y="658039"/>
                    <a:pt x="848212" y="423916"/>
                  </a:cubicBezTo>
                  <a:cubicBezTo>
                    <a:pt x="848212" y="189794"/>
                    <a:pt x="658333" y="0"/>
                    <a:pt x="424106" y="0"/>
                  </a:cubicBezTo>
                  <a:lnTo>
                    <a:pt x="424106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9520" y="22334"/>
              <a:ext cx="689172" cy="746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strike="noStrike" u="non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686224" y="3711866"/>
            <a:ext cx="711517" cy="711199"/>
            <a:chOff x="0" y="0"/>
            <a:chExt cx="848212" cy="84783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48212" cy="847833"/>
            </a:xfrm>
            <a:custGeom>
              <a:avLst/>
              <a:gdLst/>
              <a:ahLst/>
              <a:cxnLst/>
              <a:rect r="r" b="b" t="t" l="l"/>
              <a:pathLst>
                <a:path h="847833" w="848212">
                  <a:moveTo>
                    <a:pt x="424106" y="0"/>
                  </a:moveTo>
                  <a:cubicBezTo>
                    <a:pt x="189879" y="0"/>
                    <a:pt x="0" y="189794"/>
                    <a:pt x="0" y="423916"/>
                  </a:cubicBezTo>
                  <a:cubicBezTo>
                    <a:pt x="0" y="658039"/>
                    <a:pt x="189879" y="847833"/>
                    <a:pt x="424106" y="847833"/>
                  </a:cubicBezTo>
                  <a:cubicBezTo>
                    <a:pt x="658333" y="847833"/>
                    <a:pt x="848212" y="658039"/>
                    <a:pt x="848212" y="423916"/>
                  </a:cubicBezTo>
                  <a:cubicBezTo>
                    <a:pt x="848212" y="189794"/>
                    <a:pt x="658333" y="0"/>
                    <a:pt x="424106" y="0"/>
                  </a:cubicBezTo>
                  <a:lnTo>
                    <a:pt x="424106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9520" y="22334"/>
              <a:ext cx="689172" cy="746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998760" y="3711866"/>
            <a:ext cx="711517" cy="711199"/>
            <a:chOff x="0" y="0"/>
            <a:chExt cx="848212" cy="84783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48212" cy="847833"/>
            </a:xfrm>
            <a:custGeom>
              <a:avLst/>
              <a:gdLst/>
              <a:ahLst/>
              <a:cxnLst/>
              <a:rect r="r" b="b" t="t" l="l"/>
              <a:pathLst>
                <a:path h="847833" w="848212">
                  <a:moveTo>
                    <a:pt x="424106" y="0"/>
                  </a:moveTo>
                  <a:cubicBezTo>
                    <a:pt x="189879" y="0"/>
                    <a:pt x="0" y="189794"/>
                    <a:pt x="0" y="423916"/>
                  </a:cubicBezTo>
                  <a:cubicBezTo>
                    <a:pt x="0" y="658039"/>
                    <a:pt x="189879" y="847833"/>
                    <a:pt x="424106" y="847833"/>
                  </a:cubicBezTo>
                  <a:cubicBezTo>
                    <a:pt x="658333" y="847833"/>
                    <a:pt x="848212" y="658039"/>
                    <a:pt x="848212" y="423916"/>
                  </a:cubicBezTo>
                  <a:cubicBezTo>
                    <a:pt x="848212" y="189794"/>
                    <a:pt x="658333" y="0"/>
                    <a:pt x="424106" y="0"/>
                  </a:cubicBezTo>
                  <a:lnTo>
                    <a:pt x="424106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9520" y="22334"/>
              <a:ext cx="689172" cy="746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2011145" y="1613367"/>
            <a:ext cx="11402225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예상 기술 스택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90571" y="4479111"/>
            <a:ext cx="2871275" cy="59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851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사용 언어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606345" y="4479111"/>
            <a:ext cx="2871275" cy="59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851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데이터 베이스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922435" y="4487837"/>
            <a:ext cx="3137208" cy="94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8"/>
              </a:lnSpc>
            </a:pPr>
            <a:r>
              <a:rPr lang="en-US" sz="3151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개발 및 </a:t>
            </a:r>
          </a:p>
          <a:p>
            <a:pPr algn="ctr">
              <a:lnSpc>
                <a:spcPts val="3718"/>
              </a:lnSpc>
            </a:pPr>
            <a:r>
              <a:rPr lang="en-US" sz="3151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버전 관리 도구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1969" y="5398812"/>
            <a:ext cx="3102778" cy="89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Python</a:t>
            </a:r>
          </a:p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마크업 언어(html, js, css)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476656" y="5398812"/>
            <a:ext cx="3102778" cy="43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MySQL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53517" y="5398812"/>
            <a:ext cx="3403142" cy="135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Pycharm,</a:t>
            </a:r>
          </a:p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LangChain,</a:t>
            </a:r>
          </a:p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Git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3816440" y="4067466"/>
            <a:ext cx="3597104" cy="3927027"/>
            <a:chOff x="0" y="0"/>
            <a:chExt cx="1265014" cy="13810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265014" cy="1381040"/>
            </a:xfrm>
            <a:custGeom>
              <a:avLst/>
              <a:gdLst/>
              <a:ahLst/>
              <a:cxnLst/>
              <a:rect r="r" b="b" t="t" l="l"/>
              <a:pathLst>
                <a:path h="1381040" w="1265014">
                  <a:moveTo>
                    <a:pt x="32284" y="0"/>
                  </a:moveTo>
                  <a:lnTo>
                    <a:pt x="1232730" y="0"/>
                  </a:lnTo>
                  <a:cubicBezTo>
                    <a:pt x="1250560" y="0"/>
                    <a:pt x="1265014" y="14454"/>
                    <a:pt x="1265014" y="32284"/>
                  </a:cubicBezTo>
                  <a:lnTo>
                    <a:pt x="1265014" y="1348756"/>
                  </a:lnTo>
                  <a:cubicBezTo>
                    <a:pt x="1265014" y="1366586"/>
                    <a:pt x="1250560" y="1381040"/>
                    <a:pt x="1232730" y="1381040"/>
                  </a:cubicBezTo>
                  <a:lnTo>
                    <a:pt x="32284" y="1381040"/>
                  </a:lnTo>
                  <a:cubicBezTo>
                    <a:pt x="14454" y="1381040"/>
                    <a:pt x="0" y="1366586"/>
                    <a:pt x="0" y="1348756"/>
                  </a:cubicBezTo>
                  <a:lnTo>
                    <a:pt x="0" y="32284"/>
                  </a:lnTo>
                  <a:cubicBezTo>
                    <a:pt x="0" y="14454"/>
                    <a:pt x="14454" y="0"/>
                    <a:pt x="32284" y="0"/>
                  </a:cubicBezTo>
                  <a:close/>
                </a:path>
              </a:pathLst>
            </a:custGeom>
            <a:solidFill>
              <a:srgbClr val="FFF9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1265014" cy="1428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5259234" y="3711866"/>
            <a:ext cx="711517" cy="711199"/>
            <a:chOff x="0" y="0"/>
            <a:chExt cx="848212" cy="84783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48212" cy="847833"/>
            </a:xfrm>
            <a:custGeom>
              <a:avLst/>
              <a:gdLst/>
              <a:ahLst/>
              <a:cxnLst/>
              <a:rect r="r" b="b" t="t" l="l"/>
              <a:pathLst>
                <a:path h="847833" w="848212">
                  <a:moveTo>
                    <a:pt x="424106" y="0"/>
                  </a:moveTo>
                  <a:cubicBezTo>
                    <a:pt x="189879" y="0"/>
                    <a:pt x="0" y="189794"/>
                    <a:pt x="0" y="423916"/>
                  </a:cubicBezTo>
                  <a:cubicBezTo>
                    <a:pt x="0" y="658039"/>
                    <a:pt x="189879" y="847833"/>
                    <a:pt x="424106" y="847833"/>
                  </a:cubicBezTo>
                  <a:cubicBezTo>
                    <a:pt x="658333" y="847833"/>
                    <a:pt x="848212" y="658039"/>
                    <a:pt x="848212" y="423916"/>
                  </a:cubicBezTo>
                  <a:cubicBezTo>
                    <a:pt x="848212" y="189794"/>
                    <a:pt x="658333" y="0"/>
                    <a:pt x="424106" y="0"/>
                  </a:cubicBezTo>
                  <a:lnTo>
                    <a:pt x="424106" y="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9520" y="22334"/>
              <a:ext cx="689172" cy="7460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4</a:t>
              </a: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4161666" y="4479111"/>
            <a:ext cx="2906652" cy="599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898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활용 API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968472" y="5416390"/>
            <a:ext cx="3445072" cy="226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deepL API(번역)</a:t>
            </a:r>
          </a:p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Mozilla DeepSpeech API</a:t>
            </a:r>
          </a:p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(음성인식)</a:t>
            </a:r>
          </a:p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sttable diffusion api</a:t>
            </a:r>
          </a:p>
          <a:p>
            <a:pPr algn="ctr">
              <a:lnSpc>
                <a:spcPts val="3657"/>
              </a:lnSpc>
            </a:pPr>
            <a:r>
              <a:rPr lang="en-US" sz="2300" spc="-11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(그림 생성)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6203668" y="1138215"/>
            <a:ext cx="1155613" cy="12840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37" y="32824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11145" y="3063973"/>
            <a:ext cx="14227280" cy="5893376"/>
            <a:chOff x="0" y="0"/>
            <a:chExt cx="4063852" cy="16833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3852" cy="1683372"/>
            </a:xfrm>
            <a:custGeom>
              <a:avLst/>
              <a:gdLst/>
              <a:ahLst/>
              <a:cxnLst/>
              <a:rect r="r" b="b" t="t" l="l"/>
              <a:pathLst>
                <a:path h="1683372" w="4063852">
                  <a:moveTo>
                    <a:pt x="8162" y="0"/>
                  </a:moveTo>
                  <a:lnTo>
                    <a:pt x="4055690" y="0"/>
                  </a:lnTo>
                  <a:cubicBezTo>
                    <a:pt x="4057854" y="0"/>
                    <a:pt x="4059930" y="860"/>
                    <a:pt x="4061461" y="2391"/>
                  </a:cubicBezTo>
                  <a:cubicBezTo>
                    <a:pt x="4062992" y="3921"/>
                    <a:pt x="4063852" y="5998"/>
                    <a:pt x="4063852" y="8162"/>
                  </a:cubicBezTo>
                  <a:lnTo>
                    <a:pt x="4063852" y="1675210"/>
                  </a:lnTo>
                  <a:cubicBezTo>
                    <a:pt x="4063852" y="1679718"/>
                    <a:pt x="4060198" y="1683372"/>
                    <a:pt x="4055690" y="1683372"/>
                  </a:cubicBezTo>
                  <a:lnTo>
                    <a:pt x="8162" y="1683372"/>
                  </a:lnTo>
                  <a:cubicBezTo>
                    <a:pt x="3654" y="1683372"/>
                    <a:pt x="0" y="1679718"/>
                    <a:pt x="0" y="1675210"/>
                  </a:cubicBezTo>
                  <a:lnTo>
                    <a:pt x="0" y="8162"/>
                  </a:lnTo>
                  <a:cubicBezTo>
                    <a:pt x="0" y="3654"/>
                    <a:pt x="3654" y="0"/>
                    <a:pt x="8162" y="0"/>
                  </a:cubicBezTo>
                  <a:close/>
                </a:path>
              </a:pathLst>
            </a:custGeom>
            <a:solidFill>
              <a:srgbClr val="FFF9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06385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833471" y="3716547"/>
            <a:ext cx="608979" cy="580191"/>
          </a:xfrm>
          <a:custGeom>
            <a:avLst/>
            <a:gdLst/>
            <a:ahLst/>
            <a:cxnLst/>
            <a:rect r="r" b="b" t="t" l="l"/>
            <a:pathLst>
              <a:path h="580191" w="608979">
                <a:moveTo>
                  <a:pt x="0" y="0"/>
                </a:moveTo>
                <a:lnTo>
                  <a:pt x="608979" y="0"/>
                </a:lnTo>
                <a:lnTo>
                  <a:pt x="608979" y="580191"/>
                </a:lnTo>
                <a:lnTo>
                  <a:pt x="0" y="580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833471" y="4676611"/>
            <a:ext cx="608979" cy="580191"/>
          </a:xfrm>
          <a:custGeom>
            <a:avLst/>
            <a:gdLst/>
            <a:ahLst/>
            <a:cxnLst/>
            <a:rect r="r" b="b" t="t" l="l"/>
            <a:pathLst>
              <a:path h="580191" w="608979">
                <a:moveTo>
                  <a:pt x="0" y="0"/>
                </a:moveTo>
                <a:lnTo>
                  <a:pt x="608979" y="0"/>
                </a:lnTo>
                <a:lnTo>
                  <a:pt x="608979" y="580191"/>
                </a:lnTo>
                <a:lnTo>
                  <a:pt x="0" y="580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833471" y="5639779"/>
            <a:ext cx="608979" cy="580191"/>
          </a:xfrm>
          <a:custGeom>
            <a:avLst/>
            <a:gdLst/>
            <a:ahLst/>
            <a:cxnLst/>
            <a:rect r="r" b="b" t="t" l="l"/>
            <a:pathLst>
              <a:path h="580191" w="608979">
                <a:moveTo>
                  <a:pt x="0" y="0"/>
                </a:moveTo>
                <a:lnTo>
                  <a:pt x="608979" y="0"/>
                </a:lnTo>
                <a:lnTo>
                  <a:pt x="608979" y="580191"/>
                </a:lnTo>
                <a:lnTo>
                  <a:pt x="0" y="580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833471" y="6602947"/>
            <a:ext cx="608979" cy="580191"/>
          </a:xfrm>
          <a:custGeom>
            <a:avLst/>
            <a:gdLst/>
            <a:ahLst/>
            <a:cxnLst/>
            <a:rect r="r" b="b" t="t" l="l"/>
            <a:pathLst>
              <a:path h="580191" w="608979">
                <a:moveTo>
                  <a:pt x="0" y="0"/>
                </a:moveTo>
                <a:lnTo>
                  <a:pt x="608979" y="0"/>
                </a:lnTo>
                <a:lnTo>
                  <a:pt x="608979" y="580191"/>
                </a:lnTo>
                <a:lnTo>
                  <a:pt x="0" y="580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833471" y="7566115"/>
            <a:ext cx="608979" cy="580191"/>
          </a:xfrm>
          <a:custGeom>
            <a:avLst/>
            <a:gdLst/>
            <a:ahLst/>
            <a:cxnLst/>
            <a:rect r="r" b="b" t="t" l="l"/>
            <a:pathLst>
              <a:path h="580191" w="608979">
                <a:moveTo>
                  <a:pt x="0" y="0"/>
                </a:moveTo>
                <a:lnTo>
                  <a:pt x="608979" y="0"/>
                </a:lnTo>
                <a:lnTo>
                  <a:pt x="608979" y="580191"/>
                </a:lnTo>
                <a:lnTo>
                  <a:pt x="0" y="580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011145" y="1613367"/>
            <a:ext cx="11402225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우리 프로그램만의 특징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29354" y="3686983"/>
            <a:ext cx="1082480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맞춤형 학습 경험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829354" y="4647048"/>
            <a:ext cx="1082480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다양한 학습 자료 통합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29354" y="5610216"/>
            <a:ext cx="1082480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실시간 피드백 및 진도 관리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829354" y="6573384"/>
            <a:ext cx="1082480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다언어 지원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829354" y="7536552"/>
            <a:ext cx="1082480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교육 기관 및 교사와의 연계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8478429" y="1253206"/>
            <a:ext cx="1063726" cy="1149974"/>
          </a:xfrm>
          <a:custGeom>
            <a:avLst/>
            <a:gdLst/>
            <a:ahLst/>
            <a:cxnLst/>
            <a:rect r="r" b="b" t="t" l="l"/>
            <a:pathLst>
              <a:path h="1149974" w="1063726">
                <a:moveTo>
                  <a:pt x="0" y="0"/>
                </a:moveTo>
                <a:lnTo>
                  <a:pt x="1063725" y="0"/>
                </a:lnTo>
                <a:lnTo>
                  <a:pt x="1063725" y="1149974"/>
                </a:lnTo>
                <a:lnTo>
                  <a:pt x="0" y="11499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37" y="32824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11145" y="3063973"/>
            <a:ext cx="14227280" cy="5893376"/>
            <a:chOff x="0" y="0"/>
            <a:chExt cx="4063852" cy="16833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3852" cy="1683372"/>
            </a:xfrm>
            <a:custGeom>
              <a:avLst/>
              <a:gdLst/>
              <a:ahLst/>
              <a:cxnLst/>
              <a:rect r="r" b="b" t="t" l="l"/>
              <a:pathLst>
                <a:path h="1683372" w="4063852">
                  <a:moveTo>
                    <a:pt x="8162" y="0"/>
                  </a:moveTo>
                  <a:lnTo>
                    <a:pt x="4055690" y="0"/>
                  </a:lnTo>
                  <a:cubicBezTo>
                    <a:pt x="4057854" y="0"/>
                    <a:pt x="4059930" y="860"/>
                    <a:pt x="4061461" y="2391"/>
                  </a:cubicBezTo>
                  <a:cubicBezTo>
                    <a:pt x="4062992" y="3921"/>
                    <a:pt x="4063852" y="5998"/>
                    <a:pt x="4063852" y="8162"/>
                  </a:cubicBezTo>
                  <a:lnTo>
                    <a:pt x="4063852" y="1675210"/>
                  </a:lnTo>
                  <a:cubicBezTo>
                    <a:pt x="4063852" y="1679718"/>
                    <a:pt x="4060198" y="1683372"/>
                    <a:pt x="4055690" y="1683372"/>
                  </a:cubicBezTo>
                  <a:lnTo>
                    <a:pt x="8162" y="1683372"/>
                  </a:lnTo>
                  <a:cubicBezTo>
                    <a:pt x="3654" y="1683372"/>
                    <a:pt x="0" y="1679718"/>
                    <a:pt x="0" y="1675210"/>
                  </a:cubicBezTo>
                  <a:lnTo>
                    <a:pt x="0" y="8162"/>
                  </a:lnTo>
                  <a:cubicBezTo>
                    <a:pt x="0" y="3654"/>
                    <a:pt x="3654" y="0"/>
                    <a:pt x="8162" y="0"/>
                  </a:cubicBezTo>
                  <a:close/>
                </a:path>
              </a:pathLst>
            </a:custGeom>
            <a:solidFill>
              <a:srgbClr val="FFF9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06385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297518" y="4033109"/>
            <a:ext cx="13654534" cy="3955103"/>
          </a:xfrm>
          <a:custGeom>
            <a:avLst/>
            <a:gdLst/>
            <a:ahLst/>
            <a:cxnLst/>
            <a:rect r="r" b="b" t="t" l="l"/>
            <a:pathLst>
              <a:path h="3955103" w="13654534">
                <a:moveTo>
                  <a:pt x="0" y="0"/>
                </a:moveTo>
                <a:lnTo>
                  <a:pt x="13654533" y="0"/>
                </a:lnTo>
                <a:lnTo>
                  <a:pt x="13654533" y="3955104"/>
                </a:lnTo>
                <a:lnTo>
                  <a:pt x="0" y="39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3483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011145" y="1613367"/>
            <a:ext cx="11402225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예상 결과물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37" y="32824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11145" y="3063973"/>
            <a:ext cx="14227280" cy="5893376"/>
            <a:chOff x="0" y="0"/>
            <a:chExt cx="4063852" cy="16833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3852" cy="1683372"/>
            </a:xfrm>
            <a:custGeom>
              <a:avLst/>
              <a:gdLst/>
              <a:ahLst/>
              <a:cxnLst/>
              <a:rect r="r" b="b" t="t" l="l"/>
              <a:pathLst>
                <a:path h="1683372" w="4063852">
                  <a:moveTo>
                    <a:pt x="8162" y="0"/>
                  </a:moveTo>
                  <a:lnTo>
                    <a:pt x="4055690" y="0"/>
                  </a:lnTo>
                  <a:cubicBezTo>
                    <a:pt x="4057854" y="0"/>
                    <a:pt x="4059930" y="860"/>
                    <a:pt x="4061461" y="2391"/>
                  </a:cubicBezTo>
                  <a:cubicBezTo>
                    <a:pt x="4062992" y="3921"/>
                    <a:pt x="4063852" y="5998"/>
                    <a:pt x="4063852" y="8162"/>
                  </a:cubicBezTo>
                  <a:lnTo>
                    <a:pt x="4063852" y="1675210"/>
                  </a:lnTo>
                  <a:cubicBezTo>
                    <a:pt x="4063852" y="1679718"/>
                    <a:pt x="4060198" y="1683372"/>
                    <a:pt x="4055690" y="1683372"/>
                  </a:cubicBezTo>
                  <a:lnTo>
                    <a:pt x="8162" y="1683372"/>
                  </a:lnTo>
                  <a:cubicBezTo>
                    <a:pt x="3654" y="1683372"/>
                    <a:pt x="0" y="1679718"/>
                    <a:pt x="0" y="1675210"/>
                  </a:cubicBezTo>
                  <a:lnTo>
                    <a:pt x="0" y="8162"/>
                  </a:lnTo>
                  <a:cubicBezTo>
                    <a:pt x="0" y="3654"/>
                    <a:pt x="3654" y="0"/>
                    <a:pt x="8162" y="0"/>
                  </a:cubicBezTo>
                  <a:close/>
                </a:path>
              </a:pathLst>
            </a:custGeom>
            <a:solidFill>
              <a:srgbClr val="FFF9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06385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603144" y="4073253"/>
            <a:ext cx="13043281" cy="3874817"/>
          </a:xfrm>
          <a:custGeom>
            <a:avLst/>
            <a:gdLst/>
            <a:ahLst/>
            <a:cxnLst/>
            <a:rect r="r" b="b" t="t" l="l"/>
            <a:pathLst>
              <a:path h="3874817" w="13043281">
                <a:moveTo>
                  <a:pt x="0" y="0"/>
                </a:moveTo>
                <a:lnTo>
                  <a:pt x="13043281" y="0"/>
                </a:lnTo>
                <a:lnTo>
                  <a:pt x="13043281" y="3874816"/>
                </a:lnTo>
                <a:lnTo>
                  <a:pt x="0" y="3874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011145" y="1613367"/>
            <a:ext cx="11402225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예상 결과물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37" y="32824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-1007876">
            <a:off x="171516" y="2300030"/>
            <a:ext cx="643662" cy="613234"/>
          </a:xfrm>
          <a:custGeom>
            <a:avLst/>
            <a:gdLst/>
            <a:ahLst/>
            <a:cxnLst/>
            <a:rect r="r" b="b" t="t" l="l"/>
            <a:pathLst>
              <a:path h="613234" w="643662">
                <a:moveTo>
                  <a:pt x="0" y="0"/>
                </a:moveTo>
                <a:lnTo>
                  <a:pt x="643662" y="0"/>
                </a:lnTo>
                <a:lnTo>
                  <a:pt x="643662" y="613235"/>
                </a:lnTo>
                <a:lnTo>
                  <a:pt x="0" y="613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516088">
            <a:off x="15156017" y="93625"/>
            <a:ext cx="480850" cy="874273"/>
          </a:xfrm>
          <a:custGeom>
            <a:avLst/>
            <a:gdLst/>
            <a:ahLst/>
            <a:cxnLst/>
            <a:rect r="r" b="b" t="t" l="l"/>
            <a:pathLst>
              <a:path h="874273" w="480850">
                <a:moveTo>
                  <a:pt x="0" y="0"/>
                </a:moveTo>
                <a:lnTo>
                  <a:pt x="480850" y="0"/>
                </a:lnTo>
                <a:lnTo>
                  <a:pt x="480850" y="874274"/>
                </a:lnTo>
                <a:lnTo>
                  <a:pt x="0" y="874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483679" y="314813"/>
            <a:ext cx="303825" cy="30382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C8DFD8"/>
            </a:solidFill>
            <a:ln w="14288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148703" y="9650518"/>
            <a:ext cx="303825" cy="30382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DE2DC"/>
            </a:solidFill>
            <a:ln w="14288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640788" y="6778427"/>
            <a:ext cx="303825" cy="30382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A4B4CF"/>
            </a:solidFill>
            <a:ln w="14288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1933312">
            <a:off x="319527" y="6230768"/>
            <a:ext cx="682010" cy="856527"/>
          </a:xfrm>
          <a:custGeom>
            <a:avLst/>
            <a:gdLst/>
            <a:ahLst/>
            <a:cxnLst/>
            <a:rect r="r" b="b" t="t" l="l"/>
            <a:pathLst>
              <a:path h="856527" w="682010">
                <a:moveTo>
                  <a:pt x="0" y="0"/>
                </a:moveTo>
                <a:lnTo>
                  <a:pt x="682009" y="0"/>
                </a:lnTo>
                <a:lnTo>
                  <a:pt x="682009" y="856527"/>
                </a:lnTo>
                <a:lnTo>
                  <a:pt x="0" y="856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true" rot="0">
            <a:off x="7538747" y="7172840"/>
            <a:ext cx="3184508" cy="995882"/>
          </a:xfrm>
          <a:custGeom>
            <a:avLst/>
            <a:gdLst/>
            <a:ahLst/>
            <a:cxnLst/>
            <a:rect r="r" b="b" t="t" l="l"/>
            <a:pathLst>
              <a:path h="995882" w="3184508">
                <a:moveTo>
                  <a:pt x="0" y="995883"/>
                </a:moveTo>
                <a:lnTo>
                  <a:pt x="3184508" y="995883"/>
                </a:lnTo>
                <a:lnTo>
                  <a:pt x="3184508" y="0"/>
                </a:lnTo>
                <a:lnTo>
                  <a:pt x="0" y="0"/>
                </a:lnTo>
                <a:lnTo>
                  <a:pt x="0" y="995883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613414" y="6499229"/>
            <a:ext cx="647509" cy="673611"/>
          </a:xfrm>
          <a:custGeom>
            <a:avLst/>
            <a:gdLst/>
            <a:ahLst/>
            <a:cxnLst/>
            <a:rect r="r" b="b" t="t" l="l"/>
            <a:pathLst>
              <a:path h="673611" w="647509">
                <a:moveTo>
                  <a:pt x="0" y="0"/>
                </a:moveTo>
                <a:lnTo>
                  <a:pt x="647509" y="0"/>
                </a:lnTo>
                <a:lnTo>
                  <a:pt x="647509" y="673611"/>
                </a:lnTo>
                <a:lnTo>
                  <a:pt x="0" y="6736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-115898">
            <a:off x="8508142" y="2284755"/>
            <a:ext cx="1245718" cy="1564481"/>
          </a:xfrm>
          <a:custGeom>
            <a:avLst/>
            <a:gdLst/>
            <a:ahLst/>
            <a:cxnLst/>
            <a:rect r="r" b="b" t="t" l="l"/>
            <a:pathLst>
              <a:path h="1564481" w="1245718">
                <a:moveTo>
                  <a:pt x="0" y="0"/>
                </a:moveTo>
                <a:lnTo>
                  <a:pt x="1245718" y="0"/>
                </a:lnTo>
                <a:lnTo>
                  <a:pt x="1245718" y="1564482"/>
                </a:lnTo>
                <a:lnTo>
                  <a:pt x="0" y="1564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429889" y="4691063"/>
            <a:ext cx="11402225" cy="1019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7499" spc="-577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감사합니다!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57490" y="6726107"/>
            <a:ext cx="4973020" cy="446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3271" spc="-251">
                <a:solidFill>
                  <a:srgbClr val="6C81A4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다음 수업은?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289659" y="7450345"/>
            <a:ext cx="3708682" cy="44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6"/>
              </a:lnSpc>
            </a:pPr>
            <a:r>
              <a:rPr lang="en-US" sz="3271" spc="-251">
                <a:solidFill>
                  <a:srgbClr val="6C81A4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진행~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278" y="0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762543" y="2234486"/>
            <a:ext cx="12741631" cy="1188391"/>
            <a:chOff x="0" y="0"/>
            <a:chExt cx="3639494" cy="3394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39494" cy="339450"/>
            </a:xfrm>
            <a:custGeom>
              <a:avLst/>
              <a:gdLst/>
              <a:ahLst/>
              <a:cxnLst/>
              <a:rect r="r" b="b" t="t" l="l"/>
              <a:pathLst>
                <a:path h="339450" w="3639494">
                  <a:moveTo>
                    <a:pt x="9114" y="0"/>
                  </a:moveTo>
                  <a:lnTo>
                    <a:pt x="3630380" y="0"/>
                  </a:lnTo>
                  <a:cubicBezTo>
                    <a:pt x="3635414" y="0"/>
                    <a:pt x="3639494" y="4081"/>
                    <a:pt x="3639494" y="9114"/>
                  </a:cubicBezTo>
                  <a:lnTo>
                    <a:pt x="3639494" y="330335"/>
                  </a:lnTo>
                  <a:cubicBezTo>
                    <a:pt x="3639494" y="335369"/>
                    <a:pt x="3635414" y="339450"/>
                    <a:pt x="3630380" y="339450"/>
                  </a:cubicBezTo>
                  <a:lnTo>
                    <a:pt x="9114" y="339450"/>
                  </a:lnTo>
                  <a:cubicBezTo>
                    <a:pt x="6697" y="339450"/>
                    <a:pt x="4379" y="338489"/>
                    <a:pt x="2669" y="336780"/>
                  </a:cubicBezTo>
                  <a:cubicBezTo>
                    <a:pt x="960" y="335071"/>
                    <a:pt x="0" y="332753"/>
                    <a:pt x="0" y="330335"/>
                  </a:cubicBezTo>
                  <a:lnTo>
                    <a:pt x="0" y="9114"/>
                  </a:lnTo>
                  <a:cubicBezTo>
                    <a:pt x="0" y="4081"/>
                    <a:pt x="4081" y="0"/>
                    <a:pt x="9114" y="0"/>
                  </a:cubicBezTo>
                  <a:close/>
                </a:path>
              </a:pathLst>
            </a:custGeom>
            <a:solidFill>
              <a:srgbClr val="E3ECF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3639494" cy="38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762543" y="3640005"/>
            <a:ext cx="12741631" cy="1188391"/>
            <a:chOff x="0" y="0"/>
            <a:chExt cx="3639494" cy="3394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639494" cy="339450"/>
            </a:xfrm>
            <a:custGeom>
              <a:avLst/>
              <a:gdLst/>
              <a:ahLst/>
              <a:cxnLst/>
              <a:rect r="r" b="b" t="t" l="l"/>
              <a:pathLst>
                <a:path h="339450" w="3639494">
                  <a:moveTo>
                    <a:pt x="9114" y="0"/>
                  </a:moveTo>
                  <a:lnTo>
                    <a:pt x="3630380" y="0"/>
                  </a:lnTo>
                  <a:cubicBezTo>
                    <a:pt x="3635414" y="0"/>
                    <a:pt x="3639494" y="4081"/>
                    <a:pt x="3639494" y="9114"/>
                  </a:cubicBezTo>
                  <a:lnTo>
                    <a:pt x="3639494" y="330335"/>
                  </a:lnTo>
                  <a:cubicBezTo>
                    <a:pt x="3639494" y="335369"/>
                    <a:pt x="3635414" y="339450"/>
                    <a:pt x="3630380" y="339450"/>
                  </a:cubicBezTo>
                  <a:lnTo>
                    <a:pt x="9114" y="339450"/>
                  </a:lnTo>
                  <a:cubicBezTo>
                    <a:pt x="6697" y="339450"/>
                    <a:pt x="4379" y="338489"/>
                    <a:pt x="2669" y="336780"/>
                  </a:cubicBezTo>
                  <a:cubicBezTo>
                    <a:pt x="960" y="335071"/>
                    <a:pt x="0" y="332753"/>
                    <a:pt x="0" y="330335"/>
                  </a:cubicBezTo>
                  <a:lnTo>
                    <a:pt x="0" y="9114"/>
                  </a:lnTo>
                  <a:cubicBezTo>
                    <a:pt x="0" y="4081"/>
                    <a:pt x="4081" y="0"/>
                    <a:pt x="9114" y="0"/>
                  </a:cubicBezTo>
                  <a:close/>
                </a:path>
              </a:pathLst>
            </a:custGeom>
            <a:solidFill>
              <a:srgbClr val="FFF9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3639494" cy="38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059929" y="2567393"/>
            <a:ext cx="681812" cy="68181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2400">
                  <a:solidFill>
                    <a:srgbClr val="152F52"/>
                  </a:solidFill>
                  <a:latin typeface="Garet Bold"/>
                  <a:ea typeface="Garet Bold"/>
                  <a:cs typeface="Garet Bold"/>
                  <a:sym typeface="Garet Bold"/>
                </a:rPr>
                <a:t>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059929" y="3888864"/>
            <a:ext cx="681812" cy="68181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2400">
                  <a:solidFill>
                    <a:srgbClr val="152F52"/>
                  </a:solidFill>
                  <a:latin typeface="Garet Bold"/>
                  <a:ea typeface="Garet Bold"/>
                  <a:cs typeface="Garet Bold"/>
                  <a:sym typeface="Garet Bold"/>
                </a:rPr>
                <a:t>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62543" y="5043153"/>
            <a:ext cx="12741631" cy="1188391"/>
            <a:chOff x="0" y="0"/>
            <a:chExt cx="3639494" cy="3394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639494" cy="339450"/>
            </a:xfrm>
            <a:custGeom>
              <a:avLst/>
              <a:gdLst/>
              <a:ahLst/>
              <a:cxnLst/>
              <a:rect r="r" b="b" t="t" l="l"/>
              <a:pathLst>
                <a:path h="339450" w="3639494">
                  <a:moveTo>
                    <a:pt x="9114" y="0"/>
                  </a:moveTo>
                  <a:lnTo>
                    <a:pt x="3630380" y="0"/>
                  </a:lnTo>
                  <a:cubicBezTo>
                    <a:pt x="3635414" y="0"/>
                    <a:pt x="3639494" y="4081"/>
                    <a:pt x="3639494" y="9114"/>
                  </a:cubicBezTo>
                  <a:lnTo>
                    <a:pt x="3639494" y="330335"/>
                  </a:lnTo>
                  <a:cubicBezTo>
                    <a:pt x="3639494" y="335369"/>
                    <a:pt x="3635414" y="339450"/>
                    <a:pt x="3630380" y="339450"/>
                  </a:cubicBezTo>
                  <a:lnTo>
                    <a:pt x="9114" y="339450"/>
                  </a:lnTo>
                  <a:cubicBezTo>
                    <a:pt x="6697" y="339450"/>
                    <a:pt x="4379" y="338489"/>
                    <a:pt x="2669" y="336780"/>
                  </a:cubicBezTo>
                  <a:cubicBezTo>
                    <a:pt x="960" y="335071"/>
                    <a:pt x="0" y="332753"/>
                    <a:pt x="0" y="330335"/>
                  </a:cubicBezTo>
                  <a:lnTo>
                    <a:pt x="0" y="9114"/>
                  </a:lnTo>
                  <a:cubicBezTo>
                    <a:pt x="0" y="4081"/>
                    <a:pt x="4081" y="0"/>
                    <a:pt x="9114" y="0"/>
                  </a:cubicBezTo>
                  <a:close/>
                </a:path>
              </a:pathLst>
            </a:custGeom>
            <a:solidFill>
              <a:srgbClr val="FFE4E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3639494" cy="38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059929" y="5292011"/>
            <a:ext cx="681812" cy="681812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2376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152F52"/>
                  </a:solidFill>
                  <a:latin typeface="Garet Bold"/>
                  <a:ea typeface="Garet Bold"/>
                  <a:cs typeface="Garet Bold"/>
                  <a:sym typeface="Garet Bold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762543" y="6446300"/>
            <a:ext cx="12741631" cy="1188391"/>
            <a:chOff x="0" y="0"/>
            <a:chExt cx="3639494" cy="3394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639494" cy="339450"/>
            </a:xfrm>
            <a:custGeom>
              <a:avLst/>
              <a:gdLst/>
              <a:ahLst/>
              <a:cxnLst/>
              <a:rect r="r" b="b" t="t" l="l"/>
              <a:pathLst>
                <a:path h="339450" w="3639494">
                  <a:moveTo>
                    <a:pt x="9114" y="0"/>
                  </a:moveTo>
                  <a:lnTo>
                    <a:pt x="3630380" y="0"/>
                  </a:lnTo>
                  <a:cubicBezTo>
                    <a:pt x="3635414" y="0"/>
                    <a:pt x="3639494" y="4081"/>
                    <a:pt x="3639494" y="9114"/>
                  </a:cubicBezTo>
                  <a:lnTo>
                    <a:pt x="3639494" y="330335"/>
                  </a:lnTo>
                  <a:cubicBezTo>
                    <a:pt x="3639494" y="335369"/>
                    <a:pt x="3635414" y="339450"/>
                    <a:pt x="3630380" y="339450"/>
                  </a:cubicBezTo>
                  <a:lnTo>
                    <a:pt x="9114" y="339450"/>
                  </a:lnTo>
                  <a:cubicBezTo>
                    <a:pt x="6697" y="339450"/>
                    <a:pt x="4379" y="338489"/>
                    <a:pt x="2669" y="336780"/>
                  </a:cubicBezTo>
                  <a:cubicBezTo>
                    <a:pt x="960" y="335071"/>
                    <a:pt x="0" y="332753"/>
                    <a:pt x="0" y="330335"/>
                  </a:cubicBezTo>
                  <a:lnTo>
                    <a:pt x="0" y="9114"/>
                  </a:lnTo>
                  <a:cubicBezTo>
                    <a:pt x="0" y="4081"/>
                    <a:pt x="4081" y="0"/>
                    <a:pt x="9114" y="0"/>
                  </a:cubicBezTo>
                  <a:close/>
                </a:path>
              </a:pathLst>
            </a:custGeom>
            <a:solidFill>
              <a:srgbClr val="DBEBE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3639494" cy="38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3059929" y="6694527"/>
            <a:ext cx="683076" cy="683076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2400">
                  <a:solidFill>
                    <a:srgbClr val="152F52"/>
                  </a:solidFill>
                  <a:latin typeface="Garet Bold"/>
                  <a:ea typeface="Garet Bold"/>
                  <a:cs typeface="Garet Bold"/>
                  <a:sym typeface="Garet Bold"/>
                </a:rPr>
                <a:t>4</a:t>
              </a: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8522205" y="748003"/>
            <a:ext cx="1264874" cy="1272829"/>
          </a:xfrm>
          <a:custGeom>
            <a:avLst/>
            <a:gdLst/>
            <a:ahLst/>
            <a:cxnLst/>
            <a:rect r="r" b="b" t="t" l="l"/>
            <a:pathLst>
              <a:path h="1272829" w="1264874">
                <a:moveTo>
                  <a:pt x="0" y="0"/>
                </a:moveTo>
                <a:lnTo>
                  <a:pt x="1264874" y="0"/>
                </a:lnTo>
                <a:lnTo>
                  <a:pt x="1264874" y="1272829"/>
                </a:lnTo>
                <a:lnTo>
                  <a:pt x="0" y="12728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2751900" y="1184282"/>
            <a:ext cx="6761219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목차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066563" y="2491193"/>
            <a:ext cx="7211463" cy="58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개요(선정배경, 기획의도)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066563" y="3896713"/>
            <a:ext cx="7211463" cy="58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내용 및 개발 계획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066563" y="5299860"/>
            <a:ext cx="7211463" cy="58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목표 및 기능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066563" y="6703007"/>
            <a:ext cx="7211463" cy="58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활용방안 및 기대효과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2783827" y="7772558"/>
            <a:ext cx="12741631" cy="1188391"/>
            <a:chOff x="0" y="0"/>
            <a:chExt cx="3639494" cy="33945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639494" cy="339450"/>
            </a:xfrm>
            <a:custGeom>
              <a:avLst/>
              <a:gdLst/>
              <a:ahLst/>
              <a:cxnLst/>
              <a:rect r="r" b="b" t="t" l="l"/>
              <a:pathLst>
                <a:path h="339450" w="3639494">
                  <a:moveTo>
                    <a:pt x="9114" y="0"/>
                  </a:moveTo>
                  <a:lnTo>
                    <a:pt x="3630380" y="0"/>
                  </a:lnTo>
                  <a:cubicBezTo>
                    <a:pt x="3635414" y="0"/>
                    <a:pt x="3639494" y="4081"/>
                    <a:pt x="3639494" y="9114"/>
                  </a:cubicBezTo>
                  <a:lnTo>
                    <a:pt x="3639494" y="330335"/>
                  </a:lnTo>
                  <a:cubicBezTo>
                    <a:pt x="3639494" y="335369"/>
                    <a:pt x="3635414" y="339450"/>
                    <a:pt x="3630380" y="339450"/>
                  </a:cubicBezTo>
                  <a:lnTo>
                    <a:pt x="9114" y="339450"/>
                  </a:lnTo>
                  <a:cubicBezTo>
                    <a:pt x="6697" y="339450"/>
                    <a:pt x="4379" y="338489"/>
                    <a:pt x="2669" y="336780"/>
                  </a:cubicBezTo>
                  <a:cubicBezTo>
                    <a:pt x="960" y="335071"/>
                    <a:pt x="0" y="332753"/>
                    <a:pt x="0" y="330335"/>
                  </a:cubicBezTo>
                  <a:lnTo>
                    <a:pt x="0" y="9114"/>
                  </a:lnTo>
                  <a:cubicBezTo>
                    <a:pt x="0" y="4081"/>
                    <a:pt x="4081" y="0"/>
                    <a:pt x="9114" y="0"/>
                  </a:cubicBezTo>
                  <a:close/>
                </a:path>
              </a:pathLst>
            </a:custGeom>
            <a:solidFill>
              <a:srgbClr val="FFDE6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3639494" cy="38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3058666" y="8025216"/>
            <a:ext cx="683076" cy="683076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133350"/>
              <a:ext cx="660400" cy="603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376"/>
                </a:lnSpc>
              </a:pPr>
              <a:r>
                <a:rPr lang="en-US" sz="2400">
                  <a:solidFill>
                    <a:srgbClr val="152F52"/>
                  </a:solidFill>
                  <a:latin typeface="Garet Bold"/>
                  <a:ea typeface="Garet Bold"/>
                  <a:cs typeface="Garet Bold"/>
                  <a:sym typeface="Garet Bold"/>
                </a:rPr>
                <a:t>5</a:t>
              </a: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4066563" y="8033696"/>
            <a:ext cx="7211463" cy="58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비지니스 모델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37" y="32824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884951" y="2986133"/>
            <a:ext cx="7034329" cy="5893376"/>
            <a:chOff x="0" y="0"/>
            <a:chExt cx="2009272" cy="16833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09272" cy="1683372"/>
            </a:xfrm>
            <a:custGeom>
              <a:avLst/>
              <a:gdLst/>
              <a:ahLst/>
              <a:cxnLst/>
              <a:rect r="r" b="b" t="t" l="l"/>
              <a:pathLst>
                <a:path h="1683372" w="2009272">
                  <a:moveTo>
                    <a:pt x="16509" y="0"/>
                  </a:moveTo>
                  <a:lnTo>
                    <a:pt x="1992763" y="0"/>
                  </a:lnTo>
                  <a:cubicBezTo>
                    <a:pt x="2001881" y="0"/>
                    <a:pt x="2009272" y="7391"/>
                    <a:pt x="2009272" y="16509"/>
                  </a:cubicBezTo>
                  <a:lnTo>
                    <a:pt x="2009272" y="1666863"/>
                  </a:lnTo>
                  <a:cubicBezTo>
                    <a:pt x="2009272" y="1675981"/>
                    <a:pt x="2001881" y="1683372"/>
                    <a:pt x="1992763" y="1683372"/>
                  </a:cubicBezTo>
                  <a:lnTo>
                    <a:pt x="16509" y="1683372"/>
                  </a:lnTo>
                  <a:cubicBezTo>
                    <a:pt x="7391" y="1683372"/>
                    <a:pt x="0" y="1675981"/>
                    <a:pt x="0" y="1666863"/>
                  </a:cubicBezTo>
                  <a:lnTo>
                    <a:pt x="0" y="16509"/>
                  </a:lnTo>
                  <a:cubicBezTo>
                    <a:pt x="0" y="7391"/>
                    <a:pt x="7391" y="0"/>
                    <a:pt x="16509" y="0"/>
                  </a:cubicBezTo>
                  <a:close/>
                </a:path>
              </a:pathLst>
            </a:custGeom>
            <a:solidFill>
              <a:srgbClr val="FFF9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00927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71353" y="3063973"/>
            <a:ext cx="7034329" cy="5893376"/>
            <a:chOff x="0" y="0"/>
            <a:chExt cx="2009272" cy="16833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09272" cy="1683372"/>
            </a:xfrm>
            <a:custGeom>
              <a:avLst/>
              <a:gdLst/>
              <a:ahLst/>
              <a:cxnLst/>
              <a:rect r="r" b="b" t="t" l="l"/>
              <a:pathLst>
                <a:path h="1683372" w="2009272">
                  <a:moveTo>
                    <a:pt x="16509" y="0"/>
                  </a:moveTo>
                  <a:lnTo>
                    <a:pt x="1992763" y="0"/>
                  </a:lnTo>
                  <a:cubicBezTo>
                    <a:pt x="2001881" y="0"/>
                    <a:pt x="2009272" y="7391"/>
                    <a:pt x="2009272" y="16509"/>
                  </a:cubicBezTo>
                  <a:lnTo>
                    <a:pt x="2009272" y="1666863"/>
                  </a:lnTo>
                  <a:cubicBezTo>
                    <a:pt x="2009272" y="1675981"/>
                    <a:pt x="2001881" y="1683372"/>
                    <a:pt x="1992763" y="1683372"/>
                  </a:cubicBezTo>
                  <a:lnTo>
                    <a:pt x="16509" y="1683372"/>
                  </a:lnTo>
                  <a:cubicBezTo>
                    <a:pt x="7391" y="1683372"/>
                    <a:pt x="0" y="1675981"/>
                    <a:pt x="0" y="1666863"/>
                  </a:cubicBezTo>
                  <a:lnTo>
                    <a:pt x="0" y="16509"/>
                  </a:lnTo>
                  <a:cubicBezTo>
                    <a:pt x="0" y="7391"/>
                    <a:pt x="7391" y="0"/>
                    <a:pt x="16509" y="0"/>
                  </a:cubicBezTo>
                  <a:close/>
                </a:path>
              </a:pathLst>
            </a:custGeom>
            <a:solidFill>
              <a:srgbClr val="EFE6E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00927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478429" y="4313618"/>
            <a:ext cx="281295" cy="3394086"/>
            <a:chOff x="0" y="0"/>
            <a:chExt cx="375059" cy="452544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75059" cy="374892"/>
              <a:chOff x="0" y="0"/>
              <a:chExt cx="848212" cy="84783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1037639"/>
              <a:ext cx="375059" cy="374892"/>
              <a:chOff x="0" y="0"/>
              <a:chExt cx="848212" cy="84783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2075278"/>
              <a:ext cx="375059" cy="374892"/>
              <a:chOff x="0" y="0"/>
              <a:chExt cx="848212" cy="847833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3112917"/>
              <a:ext cx="375059" cy="374892"/>
              <a:chOff x="0" y="0"/>
              <a:chExt cx="848212" cy="847833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4150556"/>
              <a:ext cx="375059" cy="374892"/>
              <a:chOff x="0" y="0"/>
              <a:chExt cx="848212" cy="847833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4" id="44"/>
          <p:cNvGrpSpPr/>
          <p:nvPr/>
        </p:nvGrpSpPr>
        <p:grpSpPr>
          <a:xfrm rot="0">
            <a:off x="9557103" y="4313618"/>
            <a:ext cx="281295" cy="3394086"/>
            <a:chOff x="0" y="0"/>
            <a:chExt cx="375059" cy="4525447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375059" cy="374892"/>
              <a:chOff x="0" y="0"/>
              <a:chExt cx="848212" cy="84783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37639"/>
              <a:ext cx="375059" cy="374892"/>
              <a:chOff x="0" y="0"/>
              <a:chExt cx="848212" cy="847833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0" y="2075278"/>
              <a:ext cx="375059" cy="374892"/>
              <a:chOff x="0" y="0"/>
              <a:chExt cx="848212" cy="84783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3112917"/>
              <a:ext cx="375059" cy="374892"/>
              <a:chOff x="0" y="0"/>
              <a:chExt cx="848212" cy="84783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4150556"/>
              <a:ext cx="375059" cy="374892"/>
              <a:chOff x="0" y="0"/>
              <a:chExt cx="848212" cy="847833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60" id="60"/>
          <p:cNvGrpSpPr/>
          <p:nvPr/>
        </p:nvGrpSpPr>
        <p:grpSpPr>
          <a:xfrm rot="0">
            <a:off x="8602713" y="4395677"/>
            <a:ext cx="1082573" cy="3245813"/>
            <a:chOff x="0" y="0"/>
            <a:chExt cx="1443431" cy="4327751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1443431" cy="195683"/>
              <a:chOff x="0" y="0"/>
              <a:chExt cx="285122" cy="386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0" y="1033017"/>
              <a:ext cx="1443431" cy="195683"/>
              <a:chOff x="0" y="0"/>
              <a:chExt cx="285122" cy="38653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2066034"/>
              <a:ext cx="1443431" cy="195683"/>
              <a:chOff x="0" y="0"/>
              <a:chExt cx="285122" cy="386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0" y="3099051"/>
              <a:ext cx="1443431" cy="195683"/>
              <a:chOff x="0" y="0"/>
              <a:chExt cx="285122" cy="38653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0" y="4132068"/>
              <a:ext cx="1443431" cy="195683"/>
              <a:chOff x="0" y="0"/>
              <a:chExt cx="285122" cy="38653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4080315" y="2134764"/>
            <a:ext cx="1177270" cy="1412244"/>
          </a:xfrm>
          <a:custGeom>
            <a:avLst/>
            <a:gdLst/>
            <a:ahLst/>
            <a:cxnLst/>
            <a:rect r="r" b="b" t="t" l="l"/>
            <a:pathLst>
              <a:path h="1412244" w="1177270">
                <a:moveTo>
                  <a:pt x="0" y="0"/>
                </a:moveTo>
                <a:lnTo>
                  <a:pt x="1177269" y="0"/>
                </a:lnTo>
                <a:lnTo>
                  <a:pt x="1177269" y="1412244"/>
                </a:lnTo>
                <a:lnTo>
                  <a:pt x="0" y="1412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7" id="77"/>
          <p:cNvSpPr txBox="true"/>
          <p:nvPr/>
        </p:nvSpPr>
        <p:spPr>
          <a:xfrm rot="0">
            <a:off x="2703855" y="4300427"/>
            <a:ext cx="5396522" cy="401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500" spc="-125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현대 사회는 빠르게 변화하고 있으며, 지식과 정보의 양이 급격히 증가하고 있습니다. 이에 따라 학습자의 자기 주도 학습 능력과 신속한 정보 습득 능력이 그 어느 때보다 중요해졌습니다. 특히 언어 학습은 의사소통의 기본이자 다양한 학문과 문화 이해의 바탕이 되므로, 체계적이고 효과적인 학습 도구의 필요성이 높아지고 있습니다.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0219397" y="4199318"/>
            <a:ext cx="5396522" cy="417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외국어 학습자들이 어려운 단어를 더 쉽게 외울 수 있도록 돕는 것입니다. 연상 이미지를 사용하여 시각적 기억을 촉진하고, 예문과 관련 단어를 통해 문맥 속에서 단어를 이해할 수 있게 합니다. 또한, 퀴즈 기능을 통해 학습 성과를 측정하고, 학습자가 자신의 진도를 파악할 수 있도록 합니다.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2366719" y="3547008"/>
            <a:ext cx="539652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선정 배경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861063" y="3547008"/>
            <a:ext cx="539652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기회 의도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2021506" y="1613367"/>
            <a:ext cx="6761219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개요</a:t>
            </a:r>
          </a:p>
        </p:txBody>
      </p:sp>
      <p:sp>
        <p:nvSpPr>
          <p:cNvPr name="Freeform 82" id="82"/>
          <p:cNvSpPr/>
          <p:nvPr/>
        </p:nvSpPr>
        <p:spPr>
          <a:xfrm flipH="false" flipV="false" rot="0">
            <a:off x="6120575" y="1509981"/>
            <a:ext cx="1642665" cy="893199"/>
          </a:xfrm>
          <a:custGeom>
            <a:avLst/>
            <a:gdLst/>
            <a:ahLst/>
            <a:cxnLst/>
            <a:rect r="r" b="b" t="t" l="l"/>
            <a:pathLst>
              <a:path h="893199" w="1642665">
                <a:moveTo>
                  <a:pt x="0" y="0"/>
                </a:moveTo>
                <a:lnTo>
                  <a:pt x="1642665" y="0"/>
                </a:lnTo>
                <a:lnTo>
                  <a:pt x="1642665" y="893199"/>
                </a:lnTo>
                <a:lnTo>
                  <a:pt x="0" y="8931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3" id="83"/>
          <p:cNvGrpSpPr/>
          <p:nvPr/>
        </p:nvGrpSpPr>
        <p:grpSpPr>
          <a:xfrm rot="0">
            <a:off x="4170045" y="7330440"/>
            <a:ext cx="3873817" cy="541020"/>
            <a:chOff x="0" y="0"/>
            <a:chExt cx="5165090" cy="72136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-11430" y="-82550"/>
              <a:ext cx="5241290" cy="951230"/>
            </a:xfrm>
            <a:custGeom>
              <a:avLst/>
              <a:gdLst/>
              <a:ahLst/>
              <a:cxnLst/>
              <a:rect r="r" b="b" t="t" l="l"/>
              <a:pathLst>
                <a:path h="951230" w="5241290">
                  <a:moveTo>
                    <a:pt x="62230" y="157480"/>
                  </a:moveTo>
                  <a:cubicBezTo>
                    <a:pt x="1101090" y="123190"/>
                    <a:pt x="2321560" y="104140"/>
                    <a:pt x="2823210" y="133350"/>
                  </a:cubicBezTo>
                  <a:cubicBezTo>
                    <a:pt x="3084830" y="147320"/>
                    <a:pt x="3167380" y="186690"/>
                    <a:pt x="3417570" y="201930"/>
                  </a:cubicBezTo>
                  <a:cubicBezTo>
                    <a:pt x="3839210" y="226060"/>
                    <a:pt x="4919980" y="0"/>
                    <a:pt x="5124450" y="205740"/>
                  </a:cubicBezTo>
                  <a:cubicBezTo>
                    <a:pt x="5241290" y="322580"/>
                    <a:pt x="5240020" y="637540"/>
                    <a:pt x="5124450" y="751840"/>
                  </a:cubicBezTo>
                  <a:cubicBezTo>
                    <a:pt x="4925060" y="951230"/>
                    <a:pt x="3915410" y="774700"/>
                    <a:pt x="3491230" y="751840"/>
                  </a:cubicBezTo>
                  <a:cubicBezTo>
                    <a:pt x="3219450" y="736600"/>
                    <a:pt x="3111500" y="694690"/>
                    <a:pt x="2823210" y="679450"/>
                  </a:cubicBezTo>
                  <a:cubicBezTo>
                    <a:pt x="2302510" y="650240"/>
                    <a:pt x="1099820" y="666750"/>
                    <a:pt x="618490" y="679450"/>
                  </a:cubicBezTo>
                  <a:cubicBezTo>
                    <a:pt x="384810" y="685800"/>
                    <a:pt x="190500" y="791210"/>
                    <a:pt x="96520" y="708660"/>
                  </a:cubicBezTo>
                  <a:cubicBezTo>
                    <a:pt x="0" y="622300"/>
                    <a:pt x="62230" y="157480"/>
                    <a:pt x="62230" y="15748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2663190" y="7826693"/>
            <a:ext cx="1614488" cy="503872"/>
            <a:chOff x="0" y="0"/>
            <a:chExt cx="2152650" cy="67183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-33020" y="-113030"/>
              <a:ext cx="2249170" cy="925830"/>
            </a:xfrm>
            <a:custGeom>
              <a:avLst/>
              <a:gdLst/>
              <a:ahLst/>
              <a:cxnLst/>
              <a:rect r="r" b="b" t="t" l="l"/>
              <a:pathLst>
                <a:path h="925830" w="2249170">
                  <a:moveTo>
                    <a:pt x="119380" y="163830"/>
                  </a:moveTo>
                  <a:cubicBezTo>
                    <a:pt x="1009650" y="195580"/>
                    <a:pt x="1946910" y="0"/>
                    <a:pt x="2134870" y="187960"/>
                  </a:cubicBezTo>
                  <a:cubicBezTo>
                    <a:pt x="2247900" y="300990"/>
                    <a:pt x="2249170" y="619760"/>
                    <a:pt x="2134870" y="734060"/>
                  </a:cubicBezTo>
                  <a:cubicBezTo>
                    <a:pt x="1943100" y="925830"/>
                    <a:pt x="967740" y="739140"/>
                    <a:pt x="593090" y="732790"/>
                  </a:cubicBezTo>
                  <a:cubicBezTo>
                    <a:pt x="377190" y="728980"/>
                    <a:pt x="165100" y="803910"/>
                    <a:pt x="83820" y="713740"/>
                  </a:cubicBezTo>
                  <a:cubicBezTo>
                    <a:pt x="0" y="621030"/>
                    <a:pt x="119380" y="163830"/>
                    <a:pt x="119380" y="16383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7" id="87"/>
          <p:cNvGrpSpPr/>
          <p:nvPr/>
        </p:nvGrpSpPr>
        <p:grpSpPr>
          <a:xfrm rot="0">
            <a:off x="12670155" y="4225290"/>
            <a:ext cx="2918460" cy="503872"/>
            <a:chOff x="0" y="0"/>
            <a:chExt cx="3891280" cy="67183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-81280" y="11430"/>
              <a:ext cx="3994150" cy="920750"/>
            </a:xfrm>
            <a:custGeom>
              <a:avLst/>
              <a:gdLst/>
              <a:ahLst/>
              <a:cxnLst/>
              <a:rect r="r" b="b" t="t" l="l"/>
              <a:pathLst>
                <a:path h="920750" w="3994150">
                  <a:moveTo>
                    <a:pt x="132080" y="39370"/>
                  </a:moveTo>
                  <a:cubicBezTo>
                    <a:pt x="3766820" y="45720"/>
                    <a:pt x="3864610" y="0"/>
                    <a:pt x="3920490" y="64770"/>
                  </a:cubicBezTo>
                  <a:cubicBezTo>
                    <a:pt x="3994150" y="149860"/>
                    <a:pt x="3967480" y="539750"/>
                    <a:pt x="3887470" y="609600"/>
                  </a:cubicBezTo>
                  <a:cubicBezTo>
                    <a:pt x="3829050" y="660400"/>
                    <a:pt x="3751580" y="591820"/>
                    <a:pt x="3604260" y="585470"/>
                  </a:cubicBezTo>
                  <a:cubicBezTo>
                    <a:pt x="3091180" y="563880"/>
                    <a:pt x="461010" y="920750"/>
                    <a:pt x="132080" y="591820"/>
                  </a:cubicBezTo>
                  <a:cubicBezTo>
                    <a:pt x="0" y="459740"/>
                    <a:pt x="132080" y="39370"/>
                    <a:pt x="132080" y="3937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10152698" y="4739640"/>
            <a:ext cx="3070860" cy="560070"/>
            <a:chOff x="0" y="0"/>
            <a:chExt cx="4094480" cy="74676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-58420" y="-87630"/>
              <a:ext cx="4222750" cy="1000760"/>
            </a:xfrm>
            <a:custGeom>
              <a:avLst/>
              <a:gdLst/>
              <a:ahLst/>
              <a:cxnLst/>
              <a:rect r="r" b="b" t="t" l="l"/>
              <a:pathLst>
                <a:path h="1000760" w="4222750">
                  <a:moveTo>
                    <a:pt x="109220" y="138430"/>
                  </a:moveTo>
                  <a:cubicBezTo>
                    <a:pt x="1465580" y="143510"/>
                    <a:pt x="1568450" y="147320"/>
                    <a:pt x="1691640" y="163830"/>
                  </a:cubicBezTo>
                  <a:cubicBezTo>
                    <a:pt x="1802130" y="179070"/>
                    <a:pt x="1851660" y="214630"/>
                    <a:pt x="2004060" y="231140"/>
                  </a:cubicBezTo>
                  <a:cubicBezTo>
                    <a:pt x="2391410" y="273050"/>
                    <a:pt x="3865880" y="0"/>
                    <a:pt x="4102100" y="236220"/>
                  </a:cubicBezTo>
                  <a:cubicBezTo>
                    <a:pt x="4222750" y="358140"/>
                    <a:pt x="4220210" y="664210"/>
                    <a:pt x="4102100" y="782320"/>
                  </a:cubicBezTo>
                  <a:cubicBezTo>
                    <a:pt x="3884930" y="1000760"/>
                    <a:pt x="2588260" y="787400"/>
                    <a:pt x="2244090" y="782320"/>
                  </a:cubicBezTo>
                  <a:cubicBezTo>
                    <a:pt x="2110740" y="781050"/>
                    <a:pt x="2080260" y="784860"/>
                    <a:pt x="1968500" y="775970"/>
                  </a:cubicBezTo>
                  <a:cubicBezTo>
                    <a:pt x="1793240" y="762000"/>
                    <a:pt x="1554480" y="701040"/>
                    <a:pt x="1299210" y="684530"/>
                  </a:cubicBezTo>
                  <a:cubicBezTo>
                    <a:pt x="960120" y="662940"/>
                    <a:pt x="270510" y="849630"/>
                    <a:pt x="109220" y="690880"/>
                  </a:cubicBezTo>
                  <a:cubicBezTo>
                    <a:pt x="0" y="581660"/>
                    <a:pt x="109220" y="138430"/>
                    <a:pt x="109220" y="13843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91" id="91"/>
          <p:cNvSpPr/>
          <p:nvPr/>
        </p:nvSpPr>
        <p:spPr>
          <a:xfrm flipH="false" flipV="false" rot="0">
            <a:off x="16478922" y="8833213"/>
            <a:ext cx="1114374" cy="983523"/>
          </a:xfrm>
          <a:custGeom>
            <a:avLst/>
            <a:gdLst/>
            <a:ahLst/>
            <a:cxnLst/>
            <a:rect r="r" b="b" t="t" l="l"/>
            <a:pathLst>
              <a:path h="983523" w="1114374">
                <a:moveTo>
                  <a:pt x="0" y="0"/>
                </a:moveTo>
                <a:lnTo>
                  <a:pt x="1114374" y="0"/>
                </a:lnTo>
                <a:lnTo>
                  <a:pt x="1114374" y="983524"/>
                </a:lnTo>
                <a:lnTo>
                  <a:pt x="0" y="9835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7416" t="0" r="0" b="-7393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37" y="32824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931294" y="2793727"/>
            <a:ext cx="4100215" cy="3009862"/>
            <a:chOff x="0" y="0"/>
            <a:chExt cx="1171177" cy="8597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1177" cy="859731"/>
            </a:xfrm>
            <a:custGeom>
              <a:avLst/>
              <a:gdLst/>
              <a:ahLst/>
              <a:cxnLst/>
              <a:rect r="r" b="b" t="t" l="l"/>
              <a:pathLst>
                <a:path h="859731" w="1171177">
                  <a:moveTo>
                    <a:pt x="28323" y="0"/>
                  </a:moveTo>
                  <a:lnTo>
                    <a:pt x="1142855" y="0"/>
                  </a:lnTo>
                  <a:cubicBezTo>
                    <a:pt x="1158497" y="0"/>
                    <a:pt x="1171177" y="12680"/>
                    <a:pt x="1171177" y="28323"/>
                  </a:cubicBezTo>
                  <a:lnTo>
                    <a:pt x="1171177" y="831408"/>
                  </a:lnTo>
                  <a:cubicBezTo>
                    <a:pt x="1171177" y="847051"/>
                    <a:pt x="1158497" y="859731"/>
                    <a:pt x="1142855" y="859731"/>
                  </a:cubicBezTo>
                  <a:lnTo>
                    <a:pt x="28323" y="859731"/>
                  </a:lnTo>
                  <a:cubicBezTo>
                    <a:pt x="12680" y="859731"/>
                    <a:pt x="0" y="847051"/>
                    <a:pt x="0" y="831408"/>
                  </a:cubicBezTo>
                  <a:lnTo>
                    <a:pt x="0" y="28323"/>
                  </a:lnTo>
                  <a:cubicBezTo>
                    <a:pt x="0" y="12680"/>
                    <a:pt x="12680" y="0"/>
                    <a:pt x="28323" y="0"/>
                  </a:cubicBezTo>
                  <a:close/>
                </a:path>
              </a:pathLst>
            </a:custGeom>
            <a:solidFill>
              <a:srgbClr val="FFF9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171177" cy="907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074821" y="2793727"/>
            <a:ext cx="4278124" cy="3009862"/>
            <a:chOff x="0" y="0"/>
            <a:chExt cx="1221995" cy="85973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21995" cy="859731"/>
            </a:xfrm>
            <a:custGeom>
              <a:avLst/>
              <a:gdLst/>
              <a:ahLst/>
              <a:cxnLst/>
              <a:rect r="r" b="b" t="t" l="l"/>
              <a:pathLst>
                <a:path h="859731" w="1221995">
                  <a:moveTo>
                    <a:pt x="27145" y="0"/>
                  </a:moveTo>
                  <a:lnTo>
                    <a:pt x="1194850" y="0"/>
                  </a:lnTo>
                  <a:cubicBezTo>
                    <a:pt x="1209842" y="0"/>
                    <a:pt x="1221995" y="12153"/>
                    <a:pt x="1221995" y="27145"/>
                  </a:cubicBezTo>
                  <a:lnTo>
                    <a:pt x="1221995" y="832586"/>
                  </a:lnTo>
                  <a:cubicBezTo>
                    <a:pt x="1221995" y="839785"/>
                    <a:pt x="1219135" y="846690"/>
                    <a:pt x="1214045" y="851781"/>
                  </a:cubicBezTo>
                  <a:cubicBezTo>
                    <a:pt x="1208954" y="856871"/>
                    <a:pt x="1202049" y="859731"/>
                    <a:pt x="1194850" y="859731"/>
                  </a:cubicBezTo>
                  <a:lnTo>
                    <a:pt x="27145" y="859731"/>
                  </a:lnTo>
                  <a:cubicBezTo>
                    <a:pt x="12153" y="859731"/>
                    <a:pt x="0" y="847578"/>
                    <a:pt x="0" y="832586"/>
                  </a:cubicBezTo>
                  <a:lnTo>
                    <a:pt x="0" y="27145"/>
                  </a:lnTo>
                  <a:cubicBezTo>
                    <a:pt x="0" y="12153"/>
                    <a:pt x="12153" y="0"/>
                    <a:pt x="27145" y="0"/>
                  </a:cubicBezTo>
                  <a:close/>
                </a:path>
              </a:pathLst>
            </a:custGeom>
            <a:solidFill>
              <a:srgbClr val="DBEBE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221995" cy="907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607648" y="2793727"/>
            <a:ext cx="4217995" cy="3009862"/>
            <a:chOff x="0" y="0"/>
            <a:chExt cx="1204820" cy="85973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04820" cy="859731"/>
            </a:xfrm>
            <a:custGeom>
              <a:avLst/>
              <a:gdLst/>
              <a:ahLst/>
              <a:cxnLst/>
              <a:rect r="r" b="b" t="t" l="l"/>
              <a:pathLst>
                <a:path h="859731" w="1204820">
                  <a:moveTo>
                    <a:pt x="27532" y="0"/>
                  </a:moveTo>
                  <a:lnTo>
                    <a:pt x="1177288" y="0"/>
                  </a:lnTo>
                  <a:cubicBezTo>
                    <a:pt x="1192493" y="0"/>
                    <a:pt x="1204820" y="12326"/>
                    <a:pt x="1204820" y="27532"/>
                  </a:cubicBezTo>
                  <a:lnTo>
                    <a:pt x="1204820" y="832199"/>
                  </a:lnTo>
                  <a:cubicBezTo>
                    <a:pt x="1204820" y="839501"/>
                    <a:pt x="1201919" y="846504"/>
                    <a:pt x="1196756" y="851667"/>
                  </a:cubicBezTo>
                  <a:cubicBezTo>
                    <a:pt x="1191593" y="856830"/>
                    <a:pt x="1184590" y="859731"/>
                    <a:pt x="1177288" y="859731"/>
                  </a:cubicBezTo>
                  <a:lnTo>
                    <a:pt x="27532" y="859731"/>
                  </a:lnTo>
                  <a:cubicBezTo>
                    <a:pt x="12326" y="859731"/>
                    <a:pt x="0" y="847405"/>
                    <a:pt x="0" y="832199"/>
                  </a:cubicBezTo>
                  <a:lnTo>
                    <a:pt x="0" y="27532"/>
                  </a:lnTo>
                  <a:cubicBezTo>
                    <a:pt x="0" y="12326"/>
                    <a:pt x="12326" y="0"/>
                    <a:pt x="27532" y="0"/>
                  </a:cubicBezTo>
                  <a:close/>
                </a:path>
              </a:pathLst>
            </a:custGeom>
            <a:solidFill>
              <a:srgbClr val="EDE2D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1204820" cy="907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021506" y="1613367"/>
            <a:ext cx="6761219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내용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6031510" y="1509981"/>
            <a:ext cx="1642665" cy="893199"/>
          </a:xfrm>
          <a:custGeom>
            <a:avLst/>
            <a:gdLst/>
            <a:ahLst/>
            <a:cxnLst/>
            <a:rect r="r" b="b" t="t" l="l"/>
            <a:pathLst>
              <a:path h="893199" w="1642665">
                <a:moveTo>
                  <a:pt x="0" y="0"/>
                </a:moveTo>
                <a:lnTo>
                  <a:pt x="1642665" y="0"/>
                </a:lnTo>
                <a:lnTo>
                  <a:pt x="1642665" y="893199"/>
                </a:lnTo>
                <a:lnTo>
                  <a:pt x="0" y="893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585881" y="3201295"/>
            <a:ext cx="3445239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연상 이미지 생성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44596" y="3201295"/>
            <a:ext cx="383221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외국어 단어 입력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740195" y="3106045"/>
            <a:ext cx="395290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연상 문장 및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단어 정의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07957" y="4109981"/>
            <a:ext cx="3811851" cy="129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사용자가 입력한 단어에 대해 시각적으로 연상할 수 있는 이미지를 생성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10719" y="4660208"/>
            <a:ext cx="3811851" cy="86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단어의 정의와 함께 연상할 수 있는 문장을 제공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283290" y="6206917"/>
            <a:ext cx="4499435" cy="2925045"/>
            <a:chOff x="0" y="0"/>
            <a:chExt cx="1285210" cy="83550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85210" cy="835504"/>
            </a:xfrm>
            <a:custGeom>
              <a:avLst/>
              <a:gdLst/>
              <a:ahLst/>
              <a:cxnLst/>
              <a:rect r="r" b="b" t="t" l="l"/>
              <a:pathLst>
                <a:path h="835504" w="1285210">
                  <a:moveTo>
                    <a:pt x="25810" y="0"/>
                  </a:moveTo>
                  <a:lnTo>
                    <a:pt x="1259400" y="0"/>
                  </a:lnTo>
                  <a:cubicBezTo>
                    <a:pt x="1266245" y="0"/>
                    <a:pt x="1272810" y="2719"/>
                    <a:pt x="1277650" y="7559"/>
                  </a:cubicBezTo>
                  <a:cubicBezTo>
                    <a:pt x="1282490" y="12400"/>
                    <a:pt x="1285210" y="18964"/>
                    <a:pt x="1285210" y="25810"/>
                  </a:cubicBezTo>
                  <a:lnTo>
                    <a:pt x="1285210" y="809694"/>
                  </a:lnTo>
                  <a:cubicBezTo>
                    <a:pt x="1285210" y="816540"/>
                    <a:pt x="1282490" y="823104"/>
                    <a:pt x="1277650" y="827945"/>
                  </a:cubicBezTo>
                  <a:cubicBezTo>
                    <a:pt x="1272810" y="832785"/>
                    <a:pt x="1266245" y="835504"/>
                    <a:pt x="1259400" y="835504"/>
                  </a:cubicBezTo>
                  <a:lnTo>
                    <a:pt x="25810" y="835504"/>
                  </a:lnTo>
                  <a:cubicBezTo>
                    <a:pt x="11555" y="835504"/>
                    <a:pt x="0" y="823949"/>
                    <a:pt x="0" y="809694"/>
                  </a:cubicBezTo>
                  <a:lnTo>
                    <a:pt x="0" y="25810"/>
                  </a:lnTo>
                  <a:cubicBezTo>
                    <a:pt x="0" y="18964"/>
                    <a:pt x="2719" y="12400"/>
                    <a:pt x="7559" y="7559"/>
                  </a:cubicBezTo>
                  <a:cubicBezTo>
                    <a:pt x="12400" y="2719"/>
                    <a:pt x="18964" y="0"/>
                    <a:pt x="25810" y="0"/>
                  </a:cubicBezTo>
                  <a:close/>
                </a:path>
              </a:pathLst>
            </a:custGeom>
            <a:solidFill>
              <a:srgbClr val="E3ECF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285210" cy="88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4614670" y="6270314"/>
            <a:ext cx="395290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예문 및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관련 단어 제공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02362" y="7631339"/>
            <a:ext cx="3811851" cy="129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단어가 사용된 예문과 해당 단어와 관련된 다른 단어들을 제시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801324" y="6206917"/>
            <a:ext cx="4350616" cy="2925045"/>
            <a:chOff x="0" y="0"/>
            <a:chExt cx="1242701" cy="83550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42701" cy="835504"/>
            </a:xfrm>
            <a:custGeom>
              <a:avLst/>
              <a:gdLst/>
              <a:ahLst/>
              <a:cxnLst/>
              <a:rect r="r" b="b" t="t" l="l"/>
              <a:pathLst>
                <a:path h="835504" w="1242701">
                  <a:moveTo>
                    <a:pt x="26692" y="0"/>
                  </a:moveTo>
                  <a:lnTo>
                    <a:pt x="1216009" y="0"/>
                  </a:lnTo>
                  <a:cubicBezTo>
                    <a:pt x="1230751" y="0"/>
                    <a:pt x="1242701" y="11951"/>
                    <a:pt x="1242701" y="26692"/>
                  </a:cubicBezTo>
                  <a:lnTo>
                    <a:pt x="1242701" y="808812"/>
                  </a:lnTo>
                  <a:cubicBezTo>
                    <a:pt x="1242701" y="815891"/>
                    <a:pt x="1239889" y="822680"/>
                    <a:pt x="1234883" y="827686"/>
                  </a:cubicBezTo>
                  <a:cubicBezTo>
                    <a:pt x="1229877" y="832692"/>
                    <a:pt x="1223088" y="835504"/>
                    <a:pt x="1216009" y="835504"/>
                  </a:cubicBezTo>
                  <a:lnTo>
                    <a:pt x="26692" y="835504"/>
                  </a:lnTo>
                  <a:cubicBezTo>
                    <a:pt x="11951" y="835504"/>
                    <a:pt x="0" y="823553"/>
                    <a:pt x="0" y="808812"/>
                  </a:cubicBezTo>
                  <a:lnTo>
                    <a:pt x="0" y="26692"/>
                  </a:lnTo>
                  <a:cubicBezTo>
                    <a:pt x="0" y="11951"/>
                    <a:pt x="11951" y="0"/>
                    <a:pt x="26692" y="0"/>
                  </a:cubicBezTo>
                  <a:close/>
                </a:path>
              </a:pathLst>
            </a:custGeom>
            <a:solidFill>
              <a:srgbClr val="FFEDF3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1242701" cy="883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0000182" y="6537119"/>
            <a:ext cx="395290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퀴즈 기능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070706" y="7455329"/>
            <a:ext cx="3811851" cy="129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학습자가 학습한 단어를 복습할 수 있도록 퀴즈를 </a:t>
            </a:r>
          </a:p>
          <a:p>
            <a:pPr algn="ctr">
              <a:lnSpc>
                <a:spcPts val="3380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제공하여 학습 성과를 측정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075476" y="4231583"/>
            <a:ext cx="3811851" cy="129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외국어 학습 중</a:t>
            </a:r>
          </a:p>
          <a:p>
            <a:pPr algn="ctr">
              <a:lnSpc>
                <a:spcPts val="3380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쉽게 외워지지 않는 </a:t>
            </a:r>
          </a:p>
          <a:p>
            <a:pPr algn="ctr">
              <a:lnSpc>
                <a:spcPts val="3380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어려운 단어 입력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11145" y="3063973"/>
            <a:ext cx="14227280" cy="5893376"/>
            <a:chOff x="0" y="0"/>
            <a:chExt cx="4063852" cy="16833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63852" cy="1683372"/>
            </a:xfrm>
            <a:custGeom>
              <a:avLst/>
              <a:gdLst/>
              <a:ahLst/>
              <a:cxnLst/>
              <a:rect r="r" b="b" t="t" l="l"/>
              <a:pathLst>
                <a:path h="1683372" w="4063852">
                  <a:moveTo>
                    <a:pt x="8162" y="0"/>
                  </a:moveTo>
                  <a:lnTo>
                    <a:pt x="4055690" y="0"/>
                  </a:lnTo>
                  <a:cubicBezTo>
                    <a:pt x="4057854" y="0"/>
                    <a:pt x="4059930" y="860"/>
                    <a:pt x="4061461" y="2391"/>
                  </a:cubicBezTo>
                  <a:cubicBezTo>
                    <a:pt x="4062992" y="3921"/>
                    <a:pt x="4063852" y="5998"/>
                    <a:pt x="4063852" y="8162"/>
                  </a:cubicBezTo>
                  <a:lnTo>
                    <a:pt x="4063852" y="1675210"/>
                  </a:lnTo>
                  <a:cubicBezTo>
                    <a:pt x="4063852" y="1679718"/>
                    <a:pt x="4060198" y="1683372"/>
                    <a:pt x="4055690" y="1683372"/>
                  </a:cubicBezTo>
                  <a:lnTo>
                    <a:pt x="8162" y="1683372"/>
                  </a:lnTo>
                  <a:cubicBezTo>
                    <a:pt x="3654" y="1683372"/>
                    <a:pt x="0" y="1679718"/>
                    <a:pt x="0" y="1675210"/>
                  </a:cubicBezTo>
                  <a:lnTo>
                    <a:pt x="0" y="8162"/>
                  </a:lnTo>
                  <a:cubicBezTo>
                    <a:pt x="0" y="3654"/>
                    <a:pt x="3654" y="0"/>
                    <a:pt x="8162" y="0"/>
                  </a:cubicBezTo>
                  <a:close/>
                </a:path>
              </a:pathLst>
            </a:custGeom>
            <a:solidFill>
              <a:srgbClr val="FFF9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06385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011145" y="1613367"/>
            <a:ext cx="11402225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내용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011145" y="3063973"/>
            <a:ext cx="7034329" cy="5893376"/>
            <a:chOff x="0" y="0"/>
            <a:chExt cx="2009272" cy="168337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09272" cy="1683372"/>
            </a:xfrm>
            <a:custGeom>
              <a:avLst/>
              <a:gdLst/>
              <a:ahLst/>
              <a:cxnLst/>
              <a:rect r="r" b="b" t="t" l="l"/>
              <a:pathLst>
                <a:path h="1683372" w="2009272">
                  <a:moveTo>
                    <a:pt x="16509" y="0"/>
                  </a:moveTo>
                  <a:lnTo>
                    <a:pt x="1992763" y="0"/>
                  </a:lnTo>
                  <a:cubicBezTo>
                    <a:pt x="2001881" y="0"/>
                    <a:pt x="2009272" y="7391"/>
                    <a:pt x="2009272" y="16509"/>
                  </a:cubicBezTo>
                  <a:lnTo>
                    <a:pt x="2009272" y="1666863"/>
                  </a:lnTo>
                  <a:cubicBezTo>
                    <a:pt x="2009272" y="1675981"/>
                    <a:pt x="2001881" y="1683372"/>
                    <a:pt x="1992763" y="1683372"/>
                  </a:cubicBezTo>
                  <a:lnTo>
                    <a:pt x="16509" y="1683372"/>
                  </a:lnTo>
                  <a:cubicBezTo>
                    <a:pt x="7391" y="1683372"/>
                    <a:pt x="0" y="1675981"/>
                    <a:pt x="0" y="1666863"/>
                  </a:cubicBezTo>
                  <a:lnTo>
                    <a:pt x="0" y="16509"/>
                  </a:lnTo>
                  <a:cubicBezTo>
                    <a:pt x="0" y="7391"/>
                    <a:pt x="7391" y="0"/>
                    <a:pt x="16509" y="0"/>
                  </a:cubicBezTo>
                  <a:close/>
                </a:path>
              </a:pathLst>
            </a:custGeom>
            <a:solidFill>
              <a:srgbClr val="DBEBE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00927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271353" y="3063973"/>
            <a:ext cx="7034329" cy="5893376"/>
            <a:chOff x="0" y="0"/>
            <a:chExt cx="2009272" cy="168337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09272" cy="1683372"/>
            </a:xfrm>
            <a:custGeom>
              <a:avLst/>
              <a:gdLst/>
              <a:ahLst/>
              <a:cxnLst/>
              <a:rect r="r" b="b" t="t" l="l"/>
              <a:pathLst>
                <a:path h="1683372" w="2009272">
                  <a:moveTo>
                    <a:pt x="16509" y="0"/>
                  </a:moveTo>
                  <a:lnTo>
                    <a:pt x="1992763" y="0"/>
                  </a:lnTo>
                  <a:cubicBezTo>
                    <a:pt x="2001881" y="0"/>
                    <a:pt x="2009272" y="7391"/>
                    <a:pt x="2009272" y="16509"/>
                  </a:cubicBezTo>
                  <a:lnTo>
                    <a:pt x="2009272" y="1666863"/>
                  </a:lnTo>
                  <a:cubicBezTo>
                    <a:pt x="2009272" y="1675981"/>
                    <a:pt x="2001881" y="1683372"/>
                    <a:pt x="1992763" y="1683372"/>
                  </a:cubicBezTo>
                  <a:lnTo>
                    <a:pt x="16509" y="1683372"/>
                  </a:lnTo>
                  <a:cubicBezTo>
                    <a:pt x="7391" y="1683372"/>
                    <a:pt x="0" y="1675981"/>
                    <a:pt x="0" y="1666863"/>
                  </a:cubicBezTo>
                  <a:lnTo>
                    <a:pt x="0" y="16509"/>
                  </a:lnTo>
                  <a:cubicBezTo>
                    <a:pt x="0" y="7391"/>
                    <a:pt x="7391" y="0"/>
                    <a:pt x="16509" y="0"/>
                  </a:cubicBezTo>
                  <a:close/>
                </a:path>
              </a:pathLst>
            </a:custGeom>
            <a:solidFill>
              <a:srgbClr val="E3ECF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200927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478429" y="4313618"/>
            <a:ext cx="281295" cy="3394086"/>
            <a:chOff x="0" y="0"/>
            <a:chExt cx="375059" cy="4525447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375059" cy="374892"/>
              <a:chOff x="0" y="0"/>
              <a:chExt cx="848212" cy="84783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1037639"/>
              <a:ext cx="375059" cy="374892"/>
              <a:chOff x="0" y="0"/>
              <a:chExt cx="848212" cy="84783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2075278"/>
              <a:ext cx="375059" cy="374892"/>
              <a:chOff x="0" y="0"/>
              <a:chExt cx="848212" cy="847833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3112917"/>
              <a:ext cx="375059" cy="374892"/>
              <a:chOff x="0" y="0"/>
              <a:chExt cx="848212" cy="847833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4150556"/>
              <a:ext cx="375059" cy="374892"/>
              <a:chOff x="0" y="0"/>
              <a:chExt cx="848212" cy="84783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8" id="48"/>
          <p:cNvGrpSpPr/>
          <p:nvPr/>
        </p:nvGrpSpPr>
        <p:grpSpPr>
          <a:xfrm rot="0">
            <a:off x="9557103" y="4313618"/>
            <a:ext cx="281295" cy="3394086"/>
            <a:chOff x="0" y="0"/>
            <a:chExt cx="375059" cy="4525447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375059" cy="374892"/>
              <a:chOff x="0" y="0"/>
              <a:chExt cx="848212" cy="84783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1037639"/>
              <a:ext cx="375059" cy="374892"/>
              <a:chOff x="0" y="0"/>
              <a:chExt cx="848212" cy="847833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2075278"/>
              <a:ext cx="375059" cy="374892"/>
              <a:chOff x="0" y="0"/>
              <a:chExt cx="848212" cy="84783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3112917"/>
              <a:ext cx="375059" cy="374892"/>
              <a:chOff x="0" y="0"/>
              <a:chExt cx="848212" cy="847833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4150556"/>
              <a:ext cx="375059" cy="374892"/>
              <a:chOff x="0" y="0"/>
              <a:chExt cx="848212" cy="84783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64" id="64"/>
          <p:cNvGrpSpPr/>
          <p:nvPr/>
        </p:nvGrpSpPr>
        <p:grpSpPr>
          <a:xfrm rot="0">
            <a:off x="8602713" y="4395677"/>
            <a:ext cx="1082573" cy="3245813"/>
            <a:chOff x="0" y="0"/>
            <a:chExt cx="1443431" cy="4327751"/>
          </a:xfrm>
        </p:grpSpPr>
        <p:grpSp>
          <p:nvGrpSpPr>
            <p:cNvPr name="Group 65" id="65"/>
            <p:cNvGrpSpPr/>
            <p:nvPr/>
          </p:nvGrpSpPr>
          <p:grpSpPr>
            <a:xfrm rot="0">
              <a:off x="0" y="0"/>
              <a:ext cx="1443431" cy="195683"/>
              <a:chOff x="0" y="0"/>
              <a:chExt cx="285122" cy="386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0" y="1033017"/>
              <a:ext cx="1443431" cy="195683"/>
              <a:chOff x="0" y="0"/>
              <a:chExt cx="285122" cy="38653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0" y="2066034"/>
              <a:ext cx="1443431" cy="195683"/>
              <a:chOff x="0" y="0"/>
              <a:chExt cx="285122" cy="38653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0" y="3099051"/>
              <a:ext cx="1443431" cy="195683"/>
              <a:chOff x="0" y="0"/>
              <a:chExt cx="285122" cy="38653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0" y="4132068"/>
              <a:ext cx="1443431" cy="195683"/>
              <a:chOff x="0" y="0"/>
              <a:chExt cx="285122" cy="38653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80" id="80"/>
          <p:cNvSpPr/>
          <p:nvPr/>
        </p:nvSpPr>
        <p:spPr>
          <a:xfrm flipH="false" flipV="false" rot="0">
            <a:off x="14080315" y="2134764"/>
            <a:ext cx="1177270" cy="1412244"/>
          </a:xfrm>
          <a:custGeom>
            <a:avLst/>
            <a:gdLst/>
            <a:ahLst/>
            <a:cxnLst/>
            <a:rect r="r" b="b" t="t" l="l"/>
            <a:pathLst>
              <a:path h="1412244" w="1177270">
                <a:moveTo>
                  <a:pt x="0" y="0"/>
                </a:moveTo>
                <a:lnTo>
                  <a:pt x="1177269" y="0"/>
                </a:lnTo>
                <a:lnTo>
                  <a:pt x="1177269" y="1412244"/>
                </a:lnTo>
                <a:lnTo>
                  <a:pt x="0" y="1412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1" id="81"/>
          <p:cNvSpPr txBox="true"/>
          <p:nvPr/>
        </p:nvSpPr>
        <p:spPr>
          <a:xfrm rot="0">
            <a:off x="9838397" y="4199318"/>
            <a:ext cx="6148168" cy="417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수집과 전처리: 사용자 입력 데이터 수집 및 전처리 진행.</a:t>
            </a:r>
          </a:p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연상 알고리즘 구현: 연상 이미지 생성 알고리즘 및 연상 문장 제공 알고리즘 실습.</a:t>
            </a:r>
          </a:p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연상 인터페이스 개발: 연상 이미지를 제공하기 위한 사용자 인터페이스 개발.</a:t>
            </a:r>
          </a:p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퀴즈 기능 개발: 학습한 단어를 복습할 수 있는 퀴즈 기능 구현.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2289351" y="3423077"/>
            <a:ext cx="6477916" cy="110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8"/>
              </a:lnSpc>
            </a:pPr>
            <a:r>
              <a:rPr lang="en-US" sz="3668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착수/진행 중 학습 내용</a:t>
            </a:r>
          </a:p>
          <a:p>
            <a:pPr algn="l">
              <a:lnSpc>
                <a:spcPts val="4328"/>
              </a:lnSpc>
            </a:pPr>
          </a:p>
        </p:txBody>
      </p:sp>
      <p:sp>
        <p:nvSpPr>
          <p:cNvPr name="TextBox 83" id="83"/>
          <p:cNvSpPr txBox="true"/>
          <p:nvPr/>
        </p:nvSpPr>
        <p:spPr>
          <a:xfrm rot="0">
            <a:off x="9685287" y="3423077"/>
            <a:ext cx="6192166" cy="110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61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과정 내 주요 실습 내용</a:t>
            </a:r>
          </a:p>
          <a:p>
            <a:pPr algn="l">
              <a:lnSpc>
                <a:spcPts val="4320"/>
              </a:lnSpc>
            </a:pPr>
          </a:p>
        </p:txBody>
      </p:sp>
      <p:sp>
        <p:nvSpPr>
          <p:cNvPr name="TextBox 84" id="84"/>
          <p:cNvSpPr txBox="true"/>
          <p:nvPr/>
        </p:nvSpPr>
        <p:spPr>
          <a:xfrm rot="0">
            <a:off x="2477660" y="4478655"/>
            <a:ext cx="5753118" cy="365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연상 시스템 이해: 연상 시스템의 기본 개념과 알고리즘 학습.</a:t>
            </a:r>
          </a:p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분석: 사용자 입력 데이터를 기반으로 효과적인 연상 이미지를 생성하는 방법 학습.</a:t>
            </a:r>
          </a:p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API 활용: 이미지 생성 API를 사용한 데이터 수집과 처리 방법 학습.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C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093" y="414637"/>
            <a:ext cx="17288470" cy="9386801"/>
            <a:chOff x="0" y="0"/>
            <a:chExt cx="4555694" cy="2473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5694" cy="2473521"/>
            </a:xfrm>
            <a:custGeom>
              <a:avLst/>
              <a:gdLst/>
              <a:ahLst/>
              <a:cxnLst/>
              <a:rect r="r" b="b" t="t" l="l"/>
              <a:pathLst>
                <a:path h="2473521" w="4555694">
                  <a:moveTo>
                    <a:pt x="6717" y="0"/>
                  </a:moveTo>
                  <a:lnTo>
                    <a:pt x="4548977" y="0"/>
                  </a:lnTo>
                  <a:cubicBezTo>
                    <a:pt x="4552687" y="0"/>
                    <a:pt x="4555694" y="3007"/>
                    <a:pt x="4555694" y="6717"/>
                  </a:cubicBezTo>
                  <a:lnTo>
                    <a:pt x="4555694" y="2466804"/>
                  </a:lnTo>
                  <a:cubicBezTo>
                    <a:pt x="4555694" y="2468585"/>
                    <a:pt x="4554986" y="2470294"/>
                    <a:pt x="4553727" y="2471554"/>
                  </a:cubicBezTo>
                  <a:cubicBezTo>
                    <a:pt x="4552467" y="2472813"/>
                    <a:pt x="4550758" y="2473521"/>
                    <a:pt x="4548977" y="2473521"/>
                  </a:cubicBezTo>
                  <a:lnTo>
                    <a:pt x="6717" y="2473521"/>
                  </a:lnTo>
                  <a:cubicBezTo>
                    <a:pt x="3007" y="2473521"/>
                    <a:pt x="0" y="2470514"/>
                    <a:pt x="0" y="2466804"/>
                  </a:cubicBezTo>
                  <a:lnTo>
                    <a:pt x="0" y="6717"/>
                  </a:lnTo>
                  <a:cubicBezTo>
                    <a:pt x="0" y="4936"/>
                    <a:pt x="708" y="3227"/>
                    <a:pt x="1967" y="1967"/>
                  </a:cubicBezTo>
                  <a:cubicBezTo>
                    <a:pt x="3227" y="708"/>
                    <a:pt x="4936" y="0"/>
                    <a:pt x="6717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55694" cy="2521146"/>
            </a:xfrm>
            <a:prstGeom prst="rect">
              <a:avLst/>
            </a:prstGeom>
          </p:spPr>
          <p:txBody>
            <a:bodyPr anchor="ctr" rtlCol="false" tIns="50774" lIns="50774" bIns="50774" rIns="5077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3539" y="432298"/>
            <a:ext cx="17258648" cy="9350602"/>
          </a:xfrm>
          <a:custGeom>
            <a:avLst/>
            <a:gdLst/>
            <a:ahLst/>
            <a:cxnLst/>
            <a:rect r="r" b="b" t="t" l="l"/>
            <a:pathLst>
              <a:path h="9350602" w="17258648">
                <a:moveTo>
                  <a:pt x="0" y="0"/>
                </a:moveTo>
                <a:lnTo>
                  <a:pt x="17258648" y="0"/>
                </a:lnTo>
                <a:lnTo>
                  <a:pt x="17258648" y="9350602"/>
                </a:lnTo>
                <a:lnTo>
                  <a:pt x="0" y="935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821" b="-271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07876">
            <a:off x="184515" y="2267207"/>
            <a:ext cx="643662" cy="613234"/>
          </a:xfrm>
          <a:custGeom>
            <a:avLst/>
            <a:gdLst/>
            <a:ahLst/>
            <a:cxnLst/>
            <a:rect r="r" b="b" t="t" l="l"/>
            <a:pathLst>
              <a:path h="613234" w="643662">
                <a:moveTo>
                  <a:pt x="0" y="0"/>
                </a:moveTo>
                <a:lnTo>
                  <a:pt x="643662" y="0"/>
                </a:lnTo>
                <a:lnTo>
                  <a:pt x="643662" y="613234"/>
                </a:lnTo>
                <a:lnTo>
                  <a:pt x="0" y="613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16088">
            <a:off x="15169016" y="60801"/>
            <a:ext cx="480850" cy="874273"/>
          </a:xfrm>
          <a:custGeom>
            <a:avLst/>
            <a:gdLst/>
            <a:ahLst/>
            <a:cxnLst/>
            <a:rect r="r" b="b" t="t" l="l"/>
            <a:pathLst>
              <a:path h="874273" w="480850">
                <a:moveTo>
                  <a:pt x="0" y="0"/>
                </a:moveTo>
                <a:lnTo>
                  <a:pt x="480850" y="0"/>
                </a:lnTo>
                <a:lnTo>
                  <a:pt x="480850" y="874274"/>
                </a:lnTo>
                <a:lnTo>
                  <a:pt x="0" y="874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1457196">
            <a:off x="17534933" y="2325957"/>
            <a:ext cx="566553" cy="495734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395" y="71371"/>
              <a:ext cx="716010" cy="639829"/>
            </a:xfrm>
            <a:custGeom>
              <a:avLst/>
              <a:gdLst/>
              <a:ahLst/>
              <a:cxnLst/>
              <a:rect r="r" b="b" t="t" l="l"/>
              <a:pathLst>
                <a:path h="639829" w="716010">
                  <a:moveTo>
                    <a:pt x="419022" y="35410"/>
                  </a:moveTo>
                  <a:lnTo>
                    <a:pt x="703388" y="533049"/>
                  </a:lnTo>
                  <a:cubicBezTo>
                    <a:pt x="716010" y="555138"/>
                    <a:pt x="715919" y="582277"/>
                    <a:pt x="703150" y="604281"/>
                  </a:cubicBezTo>
                  <a:cubicBezTo>
                    <a:pt x="690380" y="626286"/>
                    <a:pt x="666862" y="639829"/>
                    <a:pt x="641420" y="639829"/>
                  </a:cubicBezTo>
                  <a:lnTo>
                    <a:pt x="74590" y="639829"/>
                  </a:lnTo>
                  <a:cubicBezTo>
                    <a:pt x="49148" y="639829"/>
                    <a:pt x="25630" y="626286"/>
                    <a:pt x="12860" y="604281"/>
                  </a:cubicBezTo>
                  <a:cubicBezTo>
                    <a:pt x="91" y="582277"/>
                    <a:pt x="0" y="555138"/>
                    <a:pt x="12622" y="533049"/>
                  </a:cubicBezTo>
                  <a:lnTo>
                    <a:pt x="296988" y="35410"/>
                  </a:lnTo>
                  <a:cubicBezTo>
                    <a:pt x="309500" y="13513"/>
                    <a:pt x="332786" y="0"/>
                    <a:pt x="358005" y="0"/>
                  </a:cubicBezTo>
                  <a:cubicBezTo>
                    <a:pt x="383224" y="0"/>
                    <a:pt x="406510" y="13513"/>
                    <a:pt x="419022" y="35410"/>
                  </a:cubicBezTo>
                  <a:close/>
                </a:path>
              </a:pathLst>
            </a:custGeom>
            <a:solidFill>
              <a:srgbClr val="FFC9D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82575"/>
              <a:ext cx="558800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96678" y="281989"/>
            <a:ext cx="303825" cy="30382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C8DFD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61702" y="9617694"/>
            <a:ext cx="303825" cy="30382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DE2D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653787" y="6745603"/>
            <a:ext cx="303825" cy="30382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A4B4C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1933312">
            <a:off x="332526" y="6197944"/>
            <a:ext cx="682010" cy="856527"/>
          </a:xfrm>
          <a:custGeom>
            <a:avLst/>
            <a:gdLst/>
            <a:ahLst/>
            <a:cxnLst/>
            <a:rect r="r" b="b" t="t" l="l"/>
            <a:pathLst>
              <a:path h="856527" w="682010">
                <a:moveTo>
                  <a:pt x="0" y="0"/>
                </a:moveTo>
                <a:lnTo>
                  <a:pt x="682009" y="0"/>
                </a:lnTo>
                <a:lnTo>
                  <a:pt x="682009" y="856527"/>
                </a:lnTo>
                <a:lnTo>
                  <a:pt x="0" y="856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021506" y="1613367"/>
            <a:ext cx="6761219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계획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031510" y="1509981"/>
            <a:ext cx="1642665" cy="893199"/>
          </a:xfrm>
          <a:custGeom>
            <a:avLst/>
            <a:gdLst/>
            <a:ahLst/>
            <a:cxnLst/>
            <a:rect r="r" b="b" t="t" l="l"/>
            <a:pathLst>
              <a:path h="893199" w="1642665">
                <a:moveTo>
                  <a:pt x="0" y="0"/>
                </a:moveTo>
                <a:lnTo>
                  <a:pt x="1642665" y="0"/>
                </a:lnTo>
                <a:lnTo>
                  <a:pt x="1642665" y="893199"/>
                </a:lnTo>
                <a:lnTo>
                  <a:pt x="0" y="893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2466472" y="2781423"/>
          <a:ext cx="13428168" cy="6458028"/>
        </p:xfrm>
        <a:graphic>
          <a:graphicData uri="http://schemas.openxmlformats.org/drawingml/2006/table">
            <a:tbl>
              <a:tblPr/>
              <a:tblGrid>
                <a:gridCol w="3373409"/>
                <a:gridCol w="3515178"/>
                <a:gridCol w="6539580"/>
              </a:tblGrid>
              <a:tr h="8967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구분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기간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활동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58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프로젝트 선정, 분석, 설계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1주차(7/1~7/6)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주제 선정, 역할 분담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 및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 프로토타입 계획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7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프로젝트  개발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2주차(7/7~7/12)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백엔드, 프론트 엔드 구현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47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백, 프론트 연동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3주차(7/13~7/14 )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백엔드, 프론트엔드 연동 및 피드백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58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결과 보고서 작성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및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마무리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4주차(7/15~7/18)</a:t>
                      </a:r>
                      <a:endParaRPr lang="en-US" sz="1100"/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피드백을 통한 보완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및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RoxboroughCF"/>
                          <a:ea typeface="RoxboroughCF"/>
                          <a:cs typeface="RoxboroughCF"/>
                          <a:sym typeface="RoxboroughCF"/>
                        </a:rPr>
                        <a:t>결과 보고서 작성, 발표 </a:t>
                      </a:r>
                    </a:p>
                  </a:txBody>
                  <a:tcPr marL="161925" marR="161925" marT="161925" marB="1619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37" y="32824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C9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C8DFD8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DE2D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4B4C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11145" y="3063973"/>
            <a:ext cx="7034329" cy="5893376"/>
            <a:chOff x="0" y="0"/>
            <a:chExt cx="2009272" cy="16833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09272" cy="1683372"/>
            </a:xfrm>
            <a:custGeom>
              <a:avLst/>
              <a:gdLst/>
              <a:ahLst/>
              <a:cxnLst/>
              <a:rect r="r" b="b" t="t" l="l"/>
              <a:pathLst>
                <a:path h="1683372" w="2009272">
                  <a:moveTo>
                    <a:pt x="16509" y="0"/>
                  </a:moveTo>
                  <a:lnTo>
                    <a:pt x="1992763" y="0"/>
                  </a:lnTo>
                  <a:cubicBezTo>
                    <a:pt x="2001881" y="0"/>
                    <a:pt x="2009272" y="7391"/>
                    <a:pt x="2009272" y="16509"/>
                  </a:cubicBezTo>
                  <a:lnTo>
                    <a:pt x="2009272" y="1666863"/>
                  </a:lnTo>
                  <a:cubicBezTo>
                    <a:pt x="2009272" y="1675981"/>
                    <a:pt x="2001881" y="1683372"/>
                    <a:pt x="1992763" y="1683372"/>
                  </a:cubicBezTo>
                  <a:lnTo>
                    <a:pt x="16509" y="1683372"/>
                  </a:lnTo>
                  <a:cubicBezTo>
                    <a:pt x="7391" y="1683372"/>
                    <a:pt x="0" y="1675981"/>
                    <a:pt x="0" y="1666863"/>
                  </a:cubicBezTo>
                  <a:lnTo>
                    <a:pt x="0" y="16509"/>
                  </a:lnTo>
                  <a:cubicBezTo>
                    <a:pt x="0" y="7391"/>
                    <a:pt x="7391" y="0"/>
                    <a:pt x="16509" y="0"/>
                  </a:cubicBezTo>
                  <a:close/>
                </a:path>
              </a:pathLst>
            </a:custGeom>
            <a:solidFill>
              <a:srgbClr val="FFF9E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00927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71353" y="3063973"/>
            <a:ext cx="7034329" cy="5893376"/>
            <a:chOff x="0" y="0"/>
            <a:chExt cx="2009272" cy="16833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09272" cy="1683372"/>
            </a:xfrm>
            <a:custGeom>
              <a:avLst/>
              <a:gdLst/>
              <a:ahLst/>
              <a:cxnLst/>
              <a:rect r="r" b="b" t="t" l="l"/>
              <a:pathLst>
                <a:path h="1683372" w="2009272">
                  <a:moveTo>
                    <a:pt x="16509" y="0"/>
                  </a:moveTo>
                  <a:lnTo>
                    <a:pt x="1992763" y="0"/>
                  </a:lnTo>
                  <a:cubicBezTo>
                    <a:pt x="2001881" y="0"/>
                    <a:pt x="2009272" y="7391"/>
                    <a:pt x="2009272" y="16509"/>
                  </a:cubicBezTo>
                  <a:lnTo>
                    <a:pt x="2009272" y="1666863"/>
                  </a:lnTo>
                  <a:cubicBezTo>
                    <a:pt x="2009272" y="1675981"/>
                    <a:pt x="2001881" y="1683372"/>
                    <a:pt x="1992763" y="1683372"/>
                  </a:cubicBezTo>
                  <a:lnTo>
                    <a:pt x="16509" y="1683372"/>
                  </a:lnTo>
                  <a:cubicBezTo>
                    <a:pt x="7391" y="1683372"/>
                    <a:pt x="0" y="1675981"/>
                    <a:pt x="0" y="1666863"/>
                  </a:cubicBezTo>
                  <a:lnTo>
                    <a:pt x="0" y="16509"/>
                  </a:lnTo>
                  <a:cubicBezTo>
                    <a:pt x="0" y="7391"/>
                    <a:pt x="7391" y="0"/>
                    <a:pt x="16509" y="0"/>
                  </a:cubicBezTo>
                  <a:close/>
                </a:path>
              </a:pathLst>
            </a:custGeom>
            <a:solidFill>
              <a:srgbClr val="E3ECF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00927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478429" y="4313618"/>
            <a:ext cx="281295" cy="3394086"/>
            <a:chOff x="0" y="0"/>
            <a:chExt cx="375059" cy="452544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75059" cy="374892"/>
              <a:chOff x="0" y="0"/>
              <a:chExt cx="848212" cy="84783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1037639"/>
              <a:ext cx="375059" cy="374892"/>
              <a:chOff x="0" y="0"/>
              <a:chExt cx="848212" cy="84783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2075278"/>
              <a:ext cx="375059" cy="374892"/>
              <a:chOff x="0" y="0"/>
              <a:chExt cx="848212" cy="847833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3112917"/>
              <a:ext cx="375059" cy="374892"/>
              <a:chOff x="0" y="0"/>
              <a:chExt cx="848212" cy="847833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4150556"/>
              <a:ext cx="375059" cy="374892"/>
              <a:chOff x="0" y="0"/>
              <a:chExt cx="848212" cy="847833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4" id="44"/>
          <p:cNvGrpSpPr/>
          <p:nvPr/>
        </p:nvGrpSpPr>
        <p:grpSpPr>
          <a:xfrm rot="0">
            <a:off x="9557103" y="4313618"/>
            <a:ext cx="281295" cy="3394086"/>
            <a:chOff x="0" y="0"/>
            <a:chExt cx="375059" cy="4525447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375059" cy="374892"/>
              <a:chOff x="0" y="0"/>
              <a:chExt cx="848212" cy="84783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37639"/>
              <a:ext cx="375059" cy="374892"/>
              <a:chOff x="0" y="0"/>
              <a:chExt cx="848212" cy="847833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0" y="2075278"/>
              <a:ext cx="375059" cy="374892"/>
              <a:chOff x="0" y="0"/>
              <a:chExt cx="848212" cy="84783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3112917"/>
              <a:ext cx="375059" cy="374892"/>
              <a:chOff x="0" y="0"/>
              <a:chExt cx="848212" cy="84783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4150556"/>
              <a:ext cx="375059" cy="374892"/>
              <a:chOff x="0" y="0"/>
              <a:chExt cx="848212" cy="847833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60" id="60"/>
          <p:cNvGrpSpPr/>
          <p:nvPr/>
        </p:nvGrpSpPr>
        <p:grpSpPr>
          <a:xfrm rot="0">
            <a:off x="8602713" y="4395677"/>
            <a:ext cx="1082573" cy="3245813"/>
            <a:chOff x="0" y="0"/>
            <a:chExt cx="1443431" cy="4327751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1443431" cy="195683"/>
              <a:chOff x="0" y="0"/>
              <a:chExt cx="285122" cy="386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0" y="1033017"/>
              <a:ext cx="1443431" cy="195683"/>
              <a:chOff x="0" y="0"/>
              <a:chExt cx="285122" cy="38653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2066034"/>
              <a:ext cx="1443431" cy="195683"/>
              <a:chOff x="0" y="0"/>
              <a:chExt cx="285122" cy="386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0" y="3099051"/>
              <a:ext cx="1443431" cy="195683"/>
              <a:chOff x="0" y="0"/>
              <a:chExt cx="285122" cy="38653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0" y="4132068"/>
              <a:ext cx="1443431" cy="195683"/>
              <a:chOff x="0" y="0"/>
              <a:chExt cx="285122" cy="38653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4080315" y="2134764"/>
            <a:ext cx="1177270" cy="1412244"/>
          </a:xfrm>
          <a:custGeom>
            <a:avLst/>
            <a:gdLst/>
            <a:ahLst/>
            <a:cxnLst/>
            <a:rect r="r" b="b" t="t" l="l"/>
            <a:pathLst>
              <a:path h="1412244" w="1177270">
                <a:moveTo>
                  <a:pt x="0" y="0"/>
                </a:moveTo>
                <a:lnTo>
                  <a:pt x="1177269" y="0"/>
                </a:lnTo>
                <a:lnTo>
                  <a:pt x="1177269" y="1412244"/>
                </a:lnTo>
                <a:lnTo>
                  <a:pt x="0" y="1412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7" id="77"/>
          <p:cNvSpPr txBox="true"/>
          <p:nvPr/>
        </p:nvSpPr>
        <p:spPr>
          <a:xfrm rot="0">
            <a:off x="10352747" y="4290902"/>
            <a:ext cx="5304277" cy="389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4452"/>
              </a:lnSpc>
              <a:buFont typeface="Arial"/>
              <a:buChar char="•"/>
            </a:pPr>
            <a:r>
              <a:rPr lang="en-US" sz="2800" spc="-14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영어 입력시, 관련 이미지와 단어, 예문을 제시하고 </a:t>
            </a:r>
            <a:r>
              <a:rPr lang="en-US" sz="2800" spc="-14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문법, 어휘에 대한 즉각적인 피드백을 제공.</a:t>
            </a:r>
          </a:p>
          <a:p>
            <a:pPr algn="l" marL="604521" indent="-302261" lvl="1">
              <a:lnSpc>
                <a:spcPts val="4452"/>
              </a:lnSpc>
              <a:buFont typeface="Arial"/>
              <a:buChar char="•"/>
            </a:pPr>
            <a:r>
              <a:rPr lang="en-US" sz="2800" spc="-14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학습자의 수준과 필요에 맞춘 맞춤형 학습 콘텐츠 제공.</a:t>
            </a:r>
          </a:p>
          <a:p>
            <a:pPr algn="l" marL="604521" indent="-302261" lvl="1">
              <a:lnSpc>
                <a:spcPts val="4452"/>
              </a:lnSpc>
              <a:buFont typeface="Arial"/>
              <a:buChar char="•"/>
            </a:pPr>
            <a:r>
              <a:rPr lang="en-US" sz="2800" spc="-14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입력된 단어와 관련된 이미지를 생성하여, 단어 연상에 도움 제공.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021506" y="1613367"/>
            <a:ext cx="6761219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목표 및 기능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2831252" y="4290902"/>
            <a:ext cx="5141728" cy="389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4452"/>
              </a:lnSpc>
              <a:buFont typeface="Arial"/>
              <a:buChar char="•"/>
            </a:pPr>
            <a:r>
              <a:rPr lang="en-US" sz="2800" spc="-14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외국어 학습자의 단어 암기 효율성을 높인다.</a:t>
            </a:r>
          </a:p>
          <a:p>
            <a:pPr algn="l" marL="604521" indent="-302261" lvl="1">
              <a:lnSpc>
                <a:spcPts val="4452"/>
              </a:lnSpc>
              <a:buFont typeface="Arial"/>
              <a:buChar char="•"/>
            </a:pPr>
            <a:r>
              <a:rPr lang="en-US" sz="2800" spc="-14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뉴스 기사, 영화 대사, 노래 가사 등 실제 사용 사례를 통해  학습 과정을 더 재미있게 한다.</a:t>
            </a:r>
          </a:p>
          <a:p>
            <a:pPr algn="l" marL="604521" indent="-302261" lvl="1">
              <a:lnSpc>
                <a:spcPts val="4452"/>
              </a:lnSpc>
              <a:buFont typeface="Arial"/>
              <a:buChar char="•"/>
            </a:pPr>
            <a:r>
              <a:rPr lang="en-US" sz="2800" spc="-14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단어의 의미와 사용법을 이해하는 데 도움을 준다.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567557" y="3674300"/>
            <a:ext cx="539652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목표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9697750" y="3674300"/>
            <a:ext cx="539652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기능</a:t>
            </a:r>
          </a:p>
        </p:txBody>
      </p:sp>
      <p:grpSp>
        <p:nvGrpSpPr>
          <p:cNvPr name="Group 82" id="82"/>
          <p:cNvGrpSpPr/>
          <p:nvPr/>
        </p:nvGrpSpPr>
        <p:grpSpPr>
          <a:xfrm rot="0">
            <a:off x="3811905" y="6081712"/>
            <a:ext cx="2026920" cy="558165"/>
            <a:chOff x="0" y="0"/>
            <a:chExt cx="2702560" cy="74422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-33020" y="25400"/>
              <a:ext cx="2785110" cy="788670"/>
            </a:xfrm>
            <a:custGeom>
              <a:avLst/>
              <a:gdLst/>
              <a:ahLst/>
              <a:cxnLst/>
              <a:rect r="r" b="b" t="t" l="l"/>
              <a:pathLst>
                <a:path h="788670" w="2785110">
                  <a:moveTo>
                    <a:pt x="142240" y="25400"/>
                  </a:moveTo>
                  <a:cubicBezTo>
                    <a:pt x="966470" y="80010"/>
                    <a:pt x="1383030" y="58420"/>
                    <a:pt x="1598930" y="73660"/>
                  </a:cubicBezTo>
                  <a:cubicBezTo>
                    <a:pt x="1722120" y="82550"/>
                    <a:pt x="1766570" y="104140"/>
                    <a:pt x="1885950" y="113030"/>
                  </a:cubicBezTo>
                  <a:cubicBezTo>
                    <a:pt x="2085340" y="128270"/>
                    <a:pt x="2564130" y="0"/>
                    <a:pt x="2684780" y="121920"/>
                  </a:cubicBezTo>
                  <a:cubicBezTo>
                    <a:pt x="2785110" y="223520"/>
                    <a:pt x="2785110" y="568960"/>
                    <a:pt x="2684780" y="668020"/>
                  </a:cubicBezTo>
                  <a:cubicBezTo>
                    <a:pt x="2564130" y="788670"/>
                    <a:pt x="2085340" y="678180"/>
                    <a:pt x="1885950" y="662940"/>
                  </a:cubicBezTo>
                  <a:cubicBezTo>
                    <a:pt x="1766570" y="652780"/>
                    <a:pt x="1722120" y="628650"/>
                    <a:pt x="1598930" y="619760"/>
                  </a:cubicBezTo>
                  <a:cubicBezTo>
                    <a:pt x="1380490" y="601980"/>
                    <a:pt x="956310" y="624840"/>
                    <a:pt x="683260" y="615950"/>
                  </a:cubicBezTo>
                  <a:cubicBezTo>
                    <a:pt x="462280" y="607060"/>
                    <a:pt x="171450" y="678180"/>
                    <a:pt x="83820" y="574040"/>
                  </a:cubicBezTo>
                  <a:cubicBezTo>
                    <a:pt x="0" y="474980"/>
                    <a:pt x="142240" y="25400"/>
                    <a:pt x="142240" y="2540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4" id="84"/>
          <p:cNvGrpSpPr/>
          <p:nvPr/>
        </p:nvGrpSpPr>
        <p:grpSpPr>
          <a:xfrm rot="0">
            <a:off x="4385310" y="7256145"/>
            <a:ext cx="2005965" cy="490538"/>
            <a:chOff x="0" y="0"/>
            <a:chExt cx="2674620" cy="65405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-74930" y="50800"/>
              <a:ext cx="2821940" cy="822960"/>
            </a:xfrm>
            <a:custGeom>
              <a:avLst/>
              <a:gdLst/>
              <a:ahLst/>
              <a:cxnLst/>
              <a:rect r="r" b="b" t="t" l="l"/>
              <a:pathLst>
                <a:path h="822960" w="2821940">
                  <a:moveTo>
                    <a:pt x="125730" y="0"/>
                  </a:moveTo>
                  <a:cubicBezTo>
                    <a:pt x="2821940" y="125730"/>
                    <a:pt x="2821940" y="421640"/>
                    <a:pt x="2697480" y="546100"/>
                  </a:cubicBezTo>
                  <a:cubicBezTo>
                    <a:pt x="2426970" y="817880"/>
                    <a:pt x="396240" y="822960"/>
                    <a:pt x="125730" y="552450"/>
                  </a:cubicBezTo>
                  <a:cubicBezTo>
                    <a:pt x="0" y="426720"/>
                    <a:pt x="125730" y="0"/>
                    <a:pt x="125730" y="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6" id="86"/>
          <p:cNvGrpSpPr/>
          <p:nvPr/>
        </p:nvGrpSpPr>
        <p:grpSpPr>
          <a:xfrm rot="0">
            <a:off x="5780722" y="4409122"/>
            <a:ext cx="2024062" cy="490538"/>
            <a:chOff x="0" y="0"/>
            <a:chExt cx="2698750" cy="65405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-72390" y="50800"/>
              <a:ext cx="2745740" cy="802640"/>
            </a:xfrm>
            <a:custGeom>
              <a:avLst/>
              <a:gdLst/>
              <a:ahLst/>
              <a:cxnLst/>
              <a:rect r="r" b="b" t="t" l="l"/>
              <a:pathLst>
                <a:path h="802640" w="2745740">
                  <a:moveTo>
                    <a:pt x="123190" y="0"/>
                  </a:moveTo>
                  <a:cubicBezTo>
                    <a:pt x="2565400" y="20320"/>
                    <a:pt x="2700020" y="21590"/>
                    <a:pt x="2720340" y="85090"/>
                  </a:cubicBezTo>
                  <a:cubicBezTo>
                    <a:pt x="2745740" y="167640"/>
                    <a:pt x="2373630" y="447040"/>
                    <a:pt x="2377440" y="510540"/>
                  </a:cubicBezTo>
                  <a:cubicBezTo>
                    <a:pt x="2378710" y="529590"/>
                    <a:pt x="2418080" y="535940"/>
                    <a:pt x="2413000" y="546100"/>
                  </a:cubicBezTo>
                  <a:cubicBezTo>
                    <a:pt x="2383790" y="615950"/>
                    <a:pt x="374650" y="802640"/>
                    <a:pt x="123190" y="551180"/>
                  </a:cubicBezTo>
                  <a:cubicBezTo>
                    <a:pt x="0" y="429260"/>
                    <a:pt x="123190" y="0"/>
                    <a:pt x="123190" y="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8" id="88"/>
          <p:cNvGrpSpPr/>
          <p:nvPr/>
        </p:nvGrpSpPr>
        <p:grpSpPr>
          <a:xfrm rot="0">
            <a:off x="12981622" y="7201853"/>
            <a:ext cx="2042160" cy="508635"/>
            <a:chOff x="0" y="0"/>
            <a:chExt cx="2722880" cy="67818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-59690" y="-95250"/>
              <a:ext cx="2837180" cy="889000"/>
            </a:xfrm>
            <a:custGeom>
              <a:avLst/>
              <a:gdLst/>
              <a:ahLst/>
              <a:cxnLst/>
              <a:rect r="r" b="b" t="t" l="l"/>
              <a:pathLst>
                <a:path h="889000" w="2837180">
                  <a:moveTo>
                    <a:pt x="110490" y="170180"/>
                  </a:moveTo>
                  <a:cubicBezTo>
                    <a:pt x="1517650" y="165100"/>
                    <a:pt x="1559560" y="151130"/>
                    <a:pt x="1696720" y="146050"/>
                  </a:cubicBezTo>
                  <a:cubicBezTo>
                    <a:pt x="1944370" y="137160"/>
                    <a:pt x="2586990" y="0"/>
                    <a:pt x="2731770" y="146050"/>
                  </a:cubicBezTo>
                  <a:cubicBezTo>
                    <a:pt x="2837180" y="251460"/>
                    <a:pt x="2837180" y="586740"/>
                    <a:pt x="2731770" y="692150"/>
                  </a:cubicBezTo>
                  <a:cubicBezTo>
                    <a:pt x="2586990" y="835660"/>
                    <a:pt x="1953260" y="683260"/>
                    <a:pt x="1705610" y="692150"/>
                  </a:cubicBezTo>
                  <a:cubicBezTo>
                    <a:pt x="1564640" y="697230"/>
                    <a:pt x="1521460" y="711200"/>
                    <a:pt x="1374140" y="716280"/>
                  </a:cubicBezTo>
                  <a:cubicBezTo>
                    <a:pt x="1089660" y="726440"/>
                    <a:pt x="278130" y="889000"/>
                    <a:pt x="110490" y="721360"/>
                  </a:cubicBezTo>
                  <a:cubicBezTo>
                    <a:pt x="0" y="610870"/>
                    <a:pt x="110490" y="170180"/>
                    <a:pt x="110490" y="17018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0" id="90"/>
          <p:cNvGrpSpPr/>
          <p:nvPr/>
        </p:nvGrpSpPr>
        <p:grpSpPr>
          <a:xfrm rot="0">
            <a:off x="10869930" y="4923472"/>
            <a:ext cx="3916680" cy="578168"/>
            <a:chOff x="0" y="0"/>
            <a:chExt cx="5222240" cy="77089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-78740" y="50800"/>
              <a:ext cx="5332730" cy="861060"/>
            </a:xfrm>
            <a:custGeom>
              <a:avLst/>
              <a:gdLst/>
              <a:ahLst/>
              <a:cxnLst/>
              <a:rect r="r" b="b" t="t" l="l"/>
              <a:pathLst>
                <a:path h="861060" w="5332730">
                  <a:moveTo>
                    <a:pt x="129540" y="0"/>
                  </a:moveTo>
                  <a:cubicBezTo>
                    <a:pt x="3429000" y="10160"/>
                    <a:pt x="3472180" y="31750"/>
                    <a:pt x="3567430" y="39370"/>
                  </a:cubicBezTo>
                  <a:cubicBezTo>
                    <a:pt x="3661410" y="48260"/>
                    <a:pt x="3754120" y="40640"/>
                    <a:pt x="3848100" y="49530"/>
                  </a:cubicBezTo>
                  <a:cubicBezTo>
                    <a:pt x="3947160" y="58420"/>
                    <a:pt x="4032250" y="86360"/>
                    <a:pt x="4147820" y="95250"/>
                  </a:cubicBezTo>
                  <a:cubicBezTo>
                    <a:pt x="4306570" y="107950"/>
                    <a:pt x="4549140" y="91440"/>
                    <a:pt x="4710430" y="97790"/>
                  </a:cubicBezTo>
                  <a:cubicBezTo>
                    <a:pt x="4832350" y="104140"/>
                    <a:pt x="4933950" y="121920"/>
                    <a:pt x="5030470" y="125730"/>
                  </a:cubicBezTo>
                  <a:cubicBezTo>
                    <a:pt x="5110480" y="128270"/>
                    <a:pt x="5204460" y="78740"/>
                    <a:pt x="5248910" y="123190"/>
                  </a:cubicBezTo>
                  <a:cubicBezTo>
                    <a:pt x="5318760" y="191770"/>
                    <a:pt x="5332730" y="588010"/>
                    <a:pt x="5247640" y="669290"/>
                  </a:cubicBezTo>
                  <a:cubicBezTo>
                    <a:pt x="5171440" y="740410"/>
                    <a:pt x="4975860" y="648970"/>
                    <a:pt x="4818380" y="643890"/>
                  </a:cubicBezTo>
                  <a:cubicBezTo>
                    <a:pt x="4624070" y="638810"/>
                    <a:pt x="4339590" y="655320"/>
                    <a:pt x="4168140" y="641350"/>
                  </a:cubicBezTo>
                  <a:cubicBezTo>
                    <a:pt x="4055110" y="631190"/>
                    <a:pt x="3982720" y="603250"/>
                    <a:pt x="3888740" y="594360"/>
                  </a:cubicBezTo>
                  <a:cubicBezTo>
                    <a:pt x="3796030" y="586740"/>
                    <a:pt x="3708400" y="598170"/>
                    <a:pt x="3611880" y="590550"/>
                  </a:cubicBezTo>
                  <a:cubicBezTo>
                    <a:pt x="3506470" y="582930"/>
                    <a:pt x="3448050" y="557530"/>
                    <a:pt x="3281680" y="546100"/>
                  </a:cubicBezTo>
                  <a:cubicBezTo>
                    <a:pt x="2768600" y="511810"/>
                    <a:pt x="439420" y="861060"/>
                    <a:pt x="129540" y="551180"/>
                  </a:cubicBezTo>
                  <a:cubicBezTo>
                    <a:pt x="0" y="422910"/>
                    <a:pt x="129540" y="0"/>
                    <a:pt x="129540" y="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637" y="32824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11145" y="3063973"/>
            <a:ext cx="7034329" cy="5893376"/>
            <a:chOff x="0" y="0"/>
            <a:chExt cx="2009272" cy="16833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09272" cy="1683372"/>
            </a:xfrm>
            <a:custGeom>
              <a:avLst/>
              <a:gdLst/>
              <a:ahLst/>
              <a:cxnLst/>
              <a:rect r="r" b="b" t="t" l="l"/>
              <a:pathLst>
                <a:path h="1683372" w="2009272">
                  <a:moveTo>
                    <a:pt x="16509" y="0"/>
                  </a:moveTo>
                  <a:lnTo>
                    <a:pt x="1992763" y="0"/>
                  </a:lnTo>
                  <a:cubicBezTo>
                    <a:pt x="2001881" y="0"/>
                    <a:pt x="2009272" y="7391"/>
                    <a:pt x="2009272" y="16509"/>
                  </a:cubicBezTo>
                  <a:lnTo>
                    <a:pt x="2009272" y="1666863"/>
                  </a:lnTo>
                  <a:cubicBezTo>
                    <a:pt x="2009272" y="1675981"/>
                    <a:pt x="2001881" y="1683372"/>
                    <a:pt x="1992763" y="1683372"/>
                  </a:cubicBezTo>
                  <a:lnTo>
                    <a:pt x="16509" y="1683372"/>
                  </a:lnTo>
                  <a:cubicBezTo>
                    <a:pt x="7391" y="1683372"/>
                    <a:pt x="0" y="1675981"/>
                    <a:pt x="0" y="1666863"/>
                  </a:cubicBezTo>
                  <a:lnTo>
                    <a:pt x="0" y="16509"/>
                  </a:lnTo>
                  <a:cubicBezTo>
                    <a:pt x="0" y="7391"/>
                    <a:pt x="7391" y="0"/>
                    <a:pt x="16509" y="0"/>
                  </a:cubicBezTo>
                  <a:close/>
                </a:path>
              </a:pathLst>
            </a:custGeom>
            <a:solidFill>
              <a:srgbClr val="DBEBE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00927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71353" y="3063973"/>
            <a:ext cx="7034329" cy="5893376"/>
            <a:chOff x="0" y="0"/>
            <a:chExt cx="2009272" cy="16833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09272" cy="1683372"/>
            </a:xfrm>
            <a:custGeom>
              <a:avLst/>
              <a:gdLst/>
              <a:ahLst/>
              <a:cxnLst/>
              <a:rect r="r" b="b" t="t" l="l"/>
              <a:pathLst>
                <a:path h="1683372" w="2009272">
                  <a:moveTo>
                    <a:pt x="16509" y="0"/>
                  </a:moveTo>
                  <a:lnTo>
                    <a:pt x="1992763" y="0"/>
                  </a:lnTo>
                  <a:cubicBezTo>
                    <a:pt x="2001881" y="0"/>
                    <a:pt x="2009272" y="7391"/>
                    <a:pt x="2009272" y="16509"/>
                  </a:cubicBezTo>
                  <a:lnTo>
                    <a:pt x="2009272" y="1666863"/>
                  </a:lnTo>
                  <a:cubicBezTo>
                    <a:pt x="2009272" y="1675981"/>
                    <a:pt x="2001881" y="1683372"/>
                    <a:pt x="1992763" y="1683372"/>
                  </a:cubicBezTo>
                  <a:lnTo>
                    <a:pt x="16509" y="1683372"/>
                  </a:lnTo>
                  <a:cubicBezTo>
                    <a:pt x="7391" y="1683372"/>
                    <a:pt x="0" y="1675981"/>
                    <a:pt x="0" y="1666863"/>
                  </a:cubicBezTo>
                  <a:lnTo>
                    <a:pt x="0" y="16509"/>
                  </a:lnTo>
                  <a:cubicBezTo>
                    <a:pt x="0" y="7391"/>
                    <a:pt x="7391" y="0"/>
                    <a:pt x="16509" y="0"/>
                  </a:cubicBezTo>
                  <a:close/>
                </a:path>
              </a:pathLst>
            </a:custGeom>
            <a:solidFill>
              <a:srgbClr val="E3ECFA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009272" cy="17309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478429" y="4313618"/>
            <a:ext cx="281295" cy="3394086"/>
            <a:chOff x="0" y="0"/>
            <a:chExt cx="375059" cy="452544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75059" cy="374892"/>
              <a:chOff x="0" y="0"/>
              <a:chExt cx="848212" cy="84783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1037639"/>
              <a:ext cx="375059" cy="374892"/>
              <a:chOff x="0" y="0"/>
              <a:chExt cx="848212" cy="84783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2075278"/>
              <a:ext cx="375059" cy="374892"/>
              <a:chOff x="0" y="0"/>
              <a:chExt cx="848212" cy="847833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3112917"/>
              <a:ext cx="375059" cy="374892"/>
              <a:chOff x="0" y="0"/>
              <a:chExt cx="848212" cy="847833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4150556"/>
              <a:ext cx="375059" cy="374892"/>
              <a:chOff x="0" y="0"/>
              <a:chExt cx="848212" cy="847833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44" id="44"/>
          <p:cNvGrpSpPr/>
          <p:nvPr/>
        </p:nvGrpSpPr>
        <p:grpSpPr>
          <a:xfrm rot="0">
            <a:off x="9557103" y="4313618"/>
            <a:ext cx="281295" cy="3394086"/>
            <a:chOff x="0" y="0"/>
            <a:chExt cx="375059" cy="4525447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375059" cy="374892"/>
              <a:chOff x="0" y="0"/>
              <a:chExt cx="848212" cy="847833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37639"/>
              <a:ext cx="375059" cy="374892"/>
              <a:chOff x="0" y="0"/>
              <a:chExt cx="848212" cy="847833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0" y="2075278"/>
              <a:ext cx="375059" cy="374892"/>
              <a:chOff x="0" y="0"/>
              <a:chExt cx="848212" cy="84783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0" y="3112917"/>
              <a:ext cx="375059" cy="374892"/>
              <a:chOff x="0" y="0"/>
              <a:chExt cx="848212" cy="84783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4150556"/>
              <a:ext cx="375059" cy="374892"/>
              <a:chOff x="0" y="0"/>
              <a:chExt cx="848212" cy="847833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48212" cy="847833"/>
              </a:xfrm>
              <a:custGeom>
                <a:avLst/>
                <a:gdLst/>
                <a:ahLst/>
                <a:cxnLst/>
                <a:rect r="r" b="b" t="t" l="l"/>
                <a:pathLst>
                  <a:path h="847833" w="848212">
                    <a:moveTo>
                      <a:pt x="424106" y="0"/>
                    </a:moveTo>
                    <a:cubicBezTo>
                      <a:pt x="189879" y="0"/>
                      <a:pt x="0" y="189794"/>
                      <a:pt x="0" y="423916"/>
                    </a:cubicBezTo>
                    <a:cubicBezTo>
                      <a:pt x="0" y="658039"/>
                      <a:pt x="189879" y="847833"/>
                      <a:pt x="424106" y="847833"/>
                    </a:cubicBezTo>
                    <a:cubicBezTo>
                      <a:pt x="658333" y="847833"/>
                      <a:pt x="848212" y="658039"/>
                      <a:pt x="848212" y="423916"/>
                    </a:cubicBezTo>
                    <a:cubicBezTo>
                      <a:pt x="848212" y="189794"/>
                      <a:pt x="658333" y="0"/>
                      <a:pt x="424106" y="0"/>
                    </a:cubicBezTo>
                    <a:lnTo>
                      <a:pt x="42410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9520" y="22334"/>
                <a:ext cx="689172" cy="746014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 marL="0" indent="0" lvl="0">
                  <a:lnSpc>
                    <a:spcPts val="363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60" id="60"/>
          <p:cNvGrpSpPr/>
          <p:nvPr/>
        </p:nvGrpSpPr>
        <p:grpSpPr>
          <a:xfrm rot="0">
            <a:off x="8602713" y="4395677"/>
            <a:ext cx="1082573" cy="3245813"/>
            <a:chOff x="0" y="0"/>
            <a:chExt cx="1443431" cy="4327751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1443431" cy="195683"/>
              <a:chOff x="0" y="0"/>
              <a:chExt cx="285122" cy="386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0" y="1033017"/>
              <a:ext cx="1443431" cy="195683"/>
              <a:chOff x="0" y="0"/>
              <a:chExt cx="285122" cy="38653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2066034"/>
              <a:ext cx="1443431" cy="195683"/>
              <a:chOff x="0" y="0"/>
              <a:chExt cx="285122" cy="386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0" y="3099051"/>
              <a:ext cx="1443431" cy="195683"/>
              <a:chOff x="0" y="0"/>
              <a:chExt cx="285122" cy="38653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0" y="4132068"/>
              <a:ext cx="1443431" cy="195683"/>
              <a:chOff x="0" y="0"/>
              <a:chExt cx="285122" cy="38653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85122" cy="38653"/>
              </a:xfrm>
              <a:custGeom>
                <a:avLst/>
                <a:gdLst/>
                <a:ahLst/>
                <a:cxnLst/>
                <a:rect r="r" b="b" t="t" l="l"/>
                <a:pathLst>
                  <a:path h="38653" w="285122">
                    <a:moveTo>
                      <a:pt x="19327" y="0"/>
                    </a:moveTo>
                    <a:lnTo>
                      <a:pt x="265796" y="0"/>
                    </a:lnTo>
                    <a:cubicBezTo>
                      <a:pt x="270921" y="0"/>
                      <a:pt x="275837" y="2036"/>
                      <a:pt x="279462" y="5661"/>
                    </a:cubicBezTo>
                    <a:cubicBezTo>
                      <a:pt x="283086" y="9285"/>
                      <a:pt x="285122" y="14201"/>
                      <a:pt x="285122" y="19327"/>
                    </a:cubicBezTo>
                    <a:lnTo>
                      <a:pt x="285122" y="19327"/>
                    </a:lnTo>
                    <a:cubicBezTo>
                      <a:pt x="285122" y="30001"/>
                      <a:pt x="276469" y="38653"/>
                      <a:pt x="265796" y="38653"/>
                    </a:cubicBezTo>
                    <a:lnTo>
                      <a:pt x="19327" y="38653"/>
                    </a:lnTo>
                    <a:cubicBezTo>
                      <a:pt x="8653" y="38653"/>
                      <a:pt x="0" y="30001"/>
                      <a:pt x="0" y="19327"/>
                    </a:cubicBezTo>
                    <a:lnTo>
                      <a:pt x="0" y="19327"/>
                    </a:lnTo>
                    <a:cubicBezTo>
                      <a:pt x="0" y="8653"/>
                      <a:pt x="8653" y="0"/>
                      <a:pt x="19327" y="0"/>
                    </a:cubicBezTo>
                    <a:close/>
                  </a:path>
                </a:pathLst>
              </a:custGeom>
              <a:solidFill>
                <a:srgbClr val="FFF9E4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285122" cy="862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4080315" y="2134764"/>
            <a:ext cx="1177270" cy="1412244"/>
          </a:xfrm>
          <a:custGeom>
            <a:avLst/>
            <a:gdLst/>
            <a:ahLst/>
            <a:cxnLst/>
            <a:rect r="r" b="b" t="t" l="l"/>
            <a:pathLst>
              <a:path h="1412244" w="1177270">
                <a:moveTo>
                  <a:pt x="0" y="0"/>
                </a:moveTo>
                <a:lnTo>
                  <a:pt x="1177269" y="0"/>
                </a:lnTo>
                <a:lnTo>
                  <a:pt x="1177269" y="1412244"/>
                </a:lnTo>
                <a:lnTo>
                  <a:pt x="0" y="14122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7" id="77"/>
          <p:cNvSpPr/>
          <p:nvPr/>
        </p:nvSpPr>
        <p:spPr>
          <a:xfrm flipH="false" flipV="false" rot="0">
            <a:off x="7981748" y="1253206"/>
            <a:ext cx="1063726" cy="1149974"/>
          </a:xfrm>
          <a:custGeom>
            <a:avLst/>
            <a:gdLst/>
            <a:ahLst/>
            <a:cxnLst/>
            <a:rect r="r" b="b" t="t" l="l"/>
            <a:pathLst>
              <a:path h="1149974" w="1063726">
                <a:moveTo>
                  <a:pt x="0" y="0"/>
                </a:moveTo>
                <a:lnTo>
                  <a:pt x="1063725" y="0"/>
                </a:lnTo>
                <a:lnTo>
                  <a:pt x="1063725" y="1149974"/>
                </a:lnTo>
                <a:lnTo>
                  <a:pt x="0" y="11499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2232317" y="4094543"/>
            <a:ext cx="6067001" cy="417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개인 학습 도구로서 사용자는 매일 새로운 단어를 입력하고 학습함으로써 꾸준히 </a:t>
            </a:r>
          </a:p>
          <a:p>
            <a:pPr algn="l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어휘력을 향상시킬 수 있다.</a:t>
            </a:r>
          </a:p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시험 대비를 위해 특정 주제나 시험과 관련된 단어들을 집중적으로 학습할 수도 있다. </a:t>
            </a:r>
          </a:p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학습자가 관심 있는 주제에 대해 스스로 </a:t>
            </a:r>
          </a:p>
          <a:p>
            <a:pPr algn="l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단어를 검색하고 관련 정보를 탐색하며 </a:t>
            </a:r>
          </a:p>
          <a:p>
            <a:pPr algn="l">
              <a:lnSpc>
                <a:spcPts val="4134"/>
              </a:lnSpc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</a:t>
            </a: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자기 주도 학습을 할 수 있다.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0352747" y="4094543"/>
            <a:ext cx="5396522" cy="470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다양한 학습 자료를 제공함으로써 학습의 흥미를 유발하고, 지속적인 학습 동기를 부여할 수 있다. </a:t>
            </a:r>
          </a:p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상호작용적인 학습 경험을 통해 학습자의 참여도가 높아지고, 학습 효율성도 증대될 것이다.</a:t>
            </a:r>
          </a:p>
          <a:p>
            <a:pPr algn="l" marL="561344" indent="-280672" lvl="1">
              <a:lnSpc>
                <a:spcPts val="4134"/>
              </a:lnSpc>
              <a:buFont typeface="Arial"/>
              <a:buChar char="•"/>
            </a:pPr>
            <a:r>
              <a:rPr lang="en-US" sz="2600" spc="-130">
                <a:solidFill>
                  <a:srgbClr val="152F5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맞춤형 학습 계획과 피드백을 통해 개인별 학습 능력에 최적화된 학습을 지원할 수 있다.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2567557" y="3337458"/>
            <a:ext cx="539652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활용방안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352747" y="3337458"/>
            <a:ext cx="5396522" cy="639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5"/>
              </a:lnSpc>
            </a:pPr>
            <a:r>
              <a:rPr lang="en-US" sz="4200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기대효과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2011145" y="1613367"/>
            <a:ext cx="5952934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활용방안 및 기대효과</a:t>
            </a:r>
          </a:p>
        </p:txBody>
      </p:sp>
      <p:grpSp>
        <p:nvGrpSpPr>
          <p:cNvPr name="Group 83" id="83"/>
          <p:cNvGrpSpPr/>
          <p:nvPr/>
        </p:nvGrpSpPr>
        <p:grpSpPr>
          <a:xfrm rot="0">
            <a:off x="6601778" y="4190047"/>
            <a:ext cx="1515427" cy="521970"/>
            <a:chOff x="0" y="0"/>
            <a:chExt cx="2020570" cy="69596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-29210" y="-72390"/>
              <a:ext cx="2110740" cy="895350"/>
            </a:xfrm>
            <a:custGeom>
              <a:avLst/>
              <a:gdLst/>
              <a:ahLst/>
              <a:cxnLst/>
              <a:rect r="r" b="b" t="t" l="l"/>
              <a:pathLst>
                <a:path h="895350" w="2110740">
                  <a:moveTo>
                    <a:pt x="144780" y="123190"/>
                  </a:moveTo>
                  <a:cubicBezTo>
                    <a:pt x="1036320" y="184150"/>
                    <a:pt x="1827530" y="0"/>
                    <a:pt x="1998980" y="170180"/>
                  </a:cubicBezTo>
                  <a:cubicBezTo>
                    <a:pt x="2109470" y="280670"/>
                    <a:pt x="2110740" y="604520"/>
                    <a:pt x="1998980" y="716280"/>
                  </a:cubicBezTo>
                  <a:cubicBezTo>
                    <a:pt x="1818640" y="895350"/>
                    <a:pt x="953770" y="730250"/>
                    <a:pt x="600710" y="715010"/>
                  </a:cubicBezTo>
                  <a:cubicBezTo>
                    <a:pt x="384810" y="706120"/>
                    <a:pt x="157480" y="765810"/>
                    <a:pt x="80010" y="671830"/>
                  </a:cubicBezTo>
                  <a:cubicBezTo>
                    <a:pt x="0" y="574040"/>
                    <a:pt x="144780" y="123190"/>
                    <a:pt x="144780" y="12319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5" id="85"/>
          <p:cNvGrpSpPr/>
          <p:nvPr/>
        </p:nvGrpSpPr>
        <p:grpSpPr>
          <a:xfrm rot="0">
            <a:off x="2723198" y="7844790"/>
            <a:ext cx="1884998" cy="508635"/>
            <a:chOff x="0" y="0"/>
            <a:chExt cx="2513330" cy="678180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-25400" y="-160020"/>
              <a:ext cx="2604770" cy="965200"/>
            </a:xfrm>
            <a:custGeom>
              <a:avLst/>
              <a:gdLst/>
              <a:ahLst/>
              <a:cxnLst/>
              <a:rect r="r" b="b" t="t" l="l"/>
              <a:pathLst>
                <a:path h="965200" w="2604770">
                  <a:moveTo>
                    <a:pt x="76200" y="234950"/>
                  </a:moveTo>
                  <a:cubicBezTo>
                    <a:pt x="1170940" y="203200"/>
                    <a:pt x="2278380" y="0"/>
                    <a:pt x="2487930" y="210820"/>
                  </a:cubicBezTo>
                  <a:cubicBezTo>
                    <a:pt x="2604770" y="327660"/>
                    <a:pt x="2604770" y="640080"/>
                    <a:pt x="2487930" y="756920"/>
                  </a:cubicBezTo>
                  <a:cubicBezTo>
                    <a:pt x="2278380" y="965200"/>
                    <a:pt x="1177290" y="746760"/>
                    <a:pt x="737870" y="756920"/>
                  </a:cubicBezTo>
                  <a:cubicBezTo>
                    <a:pt x="472440" y="763270"/>
                    <a:pt x="205740" y="883920"/>
                    <a:pt x="99060" y="786130"/>
                  </a:cubicBezTo>
                  <a:cubicBezTo>
                    <a:pt x="0" y="694690"/>
                    <a:pt x="76200" y="234950"/>
                    <a:pt x="76200" y="23495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7" id="87"/>
          <p:cNvGrpSpPr/>
          <p:nvPr/>
        </p:nvGrpSpPr>
        <p:grpSpPr>
          <a:xfrm rot="0">
            <a:off x="11475720" y="4592955"/>
            <a:ext cx="4301490" cy="545782"/>
            <a:chOff x="0" y="0"/>
            <a:chExt cx="5735320" cy="727710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-44450" y="-67310"/>
              <a:ext cx="5843270" cy="929640"/>
            </a:xfrm>
            <a:custGeom>
              <a:avLst/>
              <a:gdLst/>
              <a:ahLst/>
              <a:cxnLst/>
              <a:rect r="r" b="b" t="t" l="l"/>
              <a:pathLst>
                <a:path h="929640" w="5843270">
                  <a:moveTo>
                    <a:pt x="95250" y="191770"/>
                  </a:moveTo>
                  <a:cubicBezTo>
                    <a:pt x="969010" y="185420"/>
                    <a:pt x="1240790" y="170180"/>
                    <a:pt x="1426210" y="154940"/>
                  </a:cubicBezTo>
                  <a:cubicBezTo>
                    <a:pt x="1553210" y="146050"/>
                    <a:pt x="1596390" y="130810"/>
                    <a:pt x="1747520" y="123190"/>
                  </a:cubicBezTo>
                  <a:cubicBezTo>
                    <a:pt x="2105660" y="105410"/>
                    <a:pt x="3112770" y="92710"/>
                    <a:pt x="3561080" y="118110"/>
                  </a:cubicBezTo>
                  <a:cubicBezTo>
                    <a:pt x="3826510" y="133350"/>
                    <a:pt x="3934460" y="175260"/>
                    <a:pt x="4192270" y="190500"/>
                  </a:cubicBezTo>
                  <a:cubicBezTo>
                    <a:pt x="4591050" y="213360"/>
                    <a:pt x="5537200" y="0"/>
                    <a:pt x="5728970" y="191770"/>
                  </a:cubicBezTo>
                  <a:cubicBezTo>
                    <a:pt x="5843270" y="306070"/>
                    <a:pt x="5843270" y="623570"/>
                    <a:pt x="5728970" y="737870"/>
                  </a:cubicBezTo>
                  <a:cubicBezTo>
                    <a:pt x="5537200" y="929640"/>
                    <a:pt x="4512310" y="748030"/>
                    <a:pt x="4183380" y="736600"/>
                  </a:cubicBezTo>
                  <a:cubicBezTo>
                    <a:pt x="4028440" y="731520"/>
                    <a:pt x="3949700" y="726440"/>
                    <a:pt x="3841750" y="713740"/>
                  </a:cubicBezTo>
                  <a:cubicBezTo>
                    <a:pt x="3743960" y="701040"/>
                    <a:pt x="3688080" y="675640"/>
                    <a:pt x="3561080" y="664210"/>
                  </a:cubicBezTo>
                  <a:cubicBezTo>
                    <a:pt x="3295650" y="641350"/>
                    <a:pt x="2664460" y="662940"/>
                    <a:pt x="2326640" y="664210"/>
                  </a:cubicBezTo>
                  <a:cubicBezTo>
                    <a:pt x="2090420" y="665480"/>
                    <a:pt x="1901190" y="660400"/>
                    <a:pt x="1725930" y="670560"/>
                  </a:cubicBezTo>
                  <a:cubicBezTo>
                    <a:pt x="1587500" y="679450"/>
                    <a:pt x="1477010" y="706120"/>
                    <a:pt x="1357630" y="713740"/>
                  </a:cubicBezTo>
                  <a:cubicBezTo>
                    <a:pt x="1244600" y="720090"/>
                    <a:pt x="1131570" y="709930"/>
                    <a:pt x="1024890" y="715010"/>
                  </a:cubicBezTo>
                  <a:cubicBezTo>
                    <a:pt x="927100" y="718820"/>
                    <a:pt x="857250" y="732790"/>
                    <a:pt x="744220" y="737870"/>
                  </a:cubicBezTo>
                  <a:cubicBezTo>
                    <a:pt x="572770" y="745490"/>
                    <a:pt x="199390" y="845820"/>
                    <a:pt x="95250" y="742950"/>
                  </a:cubicBezTo>
                  <a:cubicBezTo>
                    <a:pt x="0" y="647700"/>
                    <a:pt x="95250" y="191770"/>
                    <a:pt x="95250" y="19177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9" id="89"/>
          <p:cNvGrpSpPr/>
          <p:nvPr/>
        </p:nvGrpSpPr>
        <p:grpSpPr>
          <a:xfrm rot="0">
            <a:off x="14084618" y="6264592"/>
            <a:ext cx="1583055" cy="490538"/>
            <a:chOff x="0" y="0"/>
            <a:chExt cx="2110740" cy="65405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-69850" y="50800"/>
              <a:ext cx="2247900" cy="781050"/>
            </a:xfrm>
            <a:custGeom>
              <a:avLst/>
              <a:gdLst/>
              <a:ahLst/>
              <a:cxnLst/>
              <a:rect r="r" b="b" t="t" l="l"/>
              <a:pathLst>
                <a:path h="781050" w="2247900">
                  <a:moveTo>
                    <a:pt x="120650" y="0"/>
                  </a:moveTo>
                  <a:cubicBezTo>
                    <a:pt x="2247900" y="119380"/>
                    <a:pt x="2247900" y="426720"/>
                    <a:pt x="2128520" y="546100"/>
                  </a:cubicBezTo>
                  <a:cubicBezTo>
                    <a:pt x="1898650" y="775970"/>
                    <a:pt x="350520" y="781050"/>
                    <a:pt x="120650" y="551180"/>
                  </a:cubicBezTo>
                  <a:cubicBezTo>
                    <a:pt x="0" y="431800"/>
                    <a:pt x="120650" y="0"/>
                    <a:pt x="120650" y="0"/>
                  </a:cubicBezTo>
                </a:path>
              </a:pathLst>
            </a:custGeom>
            <a:solidFill>
              <a:srgbClr val="EDE304">
                <a:alpha val="29804"/>
              </a:srgbClr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36" y="0"/>
            <a:ext cx="18068728" cy="9921519"/>
            <a:chOff x="0" y="0"/>
            <a:chExt cx="24091638" cy="132286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531276" y="552849"/>
              <a:ext cx="23051293" cy="12515735"/>
              <a:chOff x="0" y="0"/>
              <a:chExt cx="4555694" cy="247352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55694" cy="2473521"/>
              </a:xfrm>
              <a:custGeom>
                <a:avLst/>
                <a:gdLst/>
                <a:ahLst/>
                <a:cxnLst/>
                <a:rect r="r" b="b" t="t" l="l"/>
                <a:pathLst>
                  <a:path h="2473521" w="4555694">
                    <a:moveTo>
                      <a:pt x="6717" y="0"/>
                    </a:moveTo>
                    <a:lnTo>
                      <a:pt x="4548977" y="0"/>
                    </a:lnTo>
                    <a:cubicBezTo>
                      <a:pt x="4552687" y="0"/>
                      <a:pt x="4555694" y="3007"/>
                      <a:pt x="4555694" y="6717"/>
                    </a:cubicBezTo>
                    <a:lnTo>
                      <a:pt x="4555694" y="2466804"/>
                    </a:lnTo>
                    <a:cubicBezTo>
                      <a:pt x="4555694" y="2468585"/>
                      <a:pt x="4554986" y="2470294"/>
                      <a:pt x="4553727" y="2471554"/>
                    </a:cubicBezTo>
                    <a:cubicBezTo>
                      <a:pt x="4552467" y="2472813"/>
                      <a:pt x="4550758" y="2473521"/>
                      <a:pt x="4548977" y="2473521"/>
                    </a:cubicBezTo>
                    <a:lnTo>
                      <a:pt x="6717" y="2473521"/>
                    </a:lnTo>
                    <a:cubicBezTo>
                      <a:pt x="3007" y="2473521"/>
                      <a:pt x="0" y="2470514"/>
                      <a:pt x="0" y="2466804"/>
                    </a:cubicBezTo>
                    <a:lnTo>
                      <a:pt x="0" y="6717"/>
                    </a:lnTo>
                    <a:cubicBezTo>
                      <a:pt x="0" y="4936"/>
                      <a:pt x="708" y="3227"/>
                      <a:pt x="1967" y="1967"/>
                    </a:cubicBezTo>
                    <a:cubicBezTo>
                      <a:pt x="3227" y="708"/>
                      <a:pt x="4936" y="0"/>
                      <a:pt x="67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4555694" cy="2521146"/>
              </a:xfrm>
              <a:prstGeom prst="rect">
                <a:avLst/>
              </a:prstGeom>
            </p:spPr>
            <p:txBody>
              <a:bodyPr anchor="ctr" rtlCol="false" tIns="50774" lIns="50774" bIns="50774" rIns="50774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51871" y="576397"/>
              <a:ext cx="23011531" cy="12467470"/>
            </a:xfrm>
            <a:custGeom>
              <a:avLst/>
              <a:gdLst/>
              <a:ahLst/>
              <a:cxnLst/>
              <a:rect r="r" b="b" t="t" l="l"/>
              <a:pathLst>
                <a:path h="12467470" w="23011531">
                  <a:moveTo>
                    <a:pt x="0" y="0"/>
                  </a:moveTo>
                  <a:lnTo>
                    <a:pt x="23011531" y="0"/>
                  </a:lnTo>
                  <a:lnTo>
                    <a:pt x="23011531" y="12467470"/>
                  </a:lnTo>
                  <a:lnTo>
                    <a:pt x="0" y="12467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821" b="-271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07876">
              <a:off x="99839" y="3022942"/>
              <a:ext cx="858216" cy="817646"/>
            </a:xfrm>
            <a:custGeom>
              <a:avLst/>
              <a:gdLst/>
              <a:ahLst/>
              <a:cxnLst/>
              <a:rect r="r" b="b" t="t" l="l"/>
              <a:pathLst>
                <a:path h="817646" w="858216">
                  <a:moveTo>
                    <a:pt x="0" y="0"/>
                  </a:moveTo>
                  <a:lnTo>
                    <a:pt x="858216" y="0"/>
                  </a:lnTo>
                  <a:lnTo>
                    <a:pt x="858216" y="817646"/>
                  </a:lnTo>
                  <a:lnTo>
                    <a:pt x="0" y="81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516088">
              <a:off x="20079174" y="81069"/>
              <a:ext cx="641134" cy="1165698"/>
            </a:xfrm>
            <a:custGeom>
              <a:avLst/>
              <a:gdLst/>
              <a:ahLst/>
              <a:cxnLst/>
              <a:rect r="r" b="b" t="t" l="l"/>
              <a:pathLst>
                <a:path h="1165698" w="641134">
                  <a:moveTo>
                    <a:pt x="0" y="0"/>
                  </a:moveTo>
                  <a:lnTo>
                    <a:pt x="641133" y="0"/>
                  </a:lnTo>
                  <a:lnTo>
                    <a:pt x="641133" y="1165697"/>
                  </a:lnTo>
                  <a:lnTo>
                    <a:pt x="0" y="1165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1457196">
              <a:off x="23233730" y="3101276"/>
              <a:ext cx="755404" cy="660978"/>
              <a:chOff x="0" y="0"/>
              <a:chExt cx="812800" cy="7112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395" y="71371"/>
                <a:ext cx="716010" cy="639829"/>
              </a:xfrm>
              <a:custGeom>
                <a:avLst/>
                <a:gdLst/>
                <a:ahLst/>
                <a:cxnLst/>
                <a:rect r="r" b="b" t="t" l="l"/>
                <a:pathLst>
                  <a:path h="639829" w="716010">
                    <a:moveTo>
                      <a:pt x="419022" y="35410"/>
                    </a:moveTo>
                    <a:lnTo>
                      <a:pt x="703388" y="533049"/>
                    </a:lnTo>
                    <a:cubicBezTo>
                      <a:pt x="716010" y="555138"/>
                      <a:pt x="715919" y="582277"/>
                      <a:pt x="703150" y="604281"/>
                    </a:cubicBezTo>
                    <a:cubicBezTo>
                      <a:pt x="690380" y="626286"/>
                      <a:pt x="666862" y="639829"/>
                      <a:pt x="641420" y="639829"/>
                    </a:cubicBezTo>
                    <a:lnTo>
                      <a:pt x="74590" y="639829"/>
                    </a:lnTo>
                    <a:cubicBezTo>
                      <a:pt x="49148" y="639829"/>
                      <a:pt x="25630" y="626286"/>
                      <a:pt x="12860" y="604281"/>
                    </a:cubicBezTo>
                    <a:cubicBezTo>
                      <a:pt x="91" y="582277"/>
                      <a:pt x="0" y="555138"/>
                      <a:pt x="12622" y="533049"/>
                    </a:cubicBezTo>
                    <a:lnTo>
                      <a:pt x="296988" y="35410"/>
                    </a:lnTo>
                    <a:cubicBezTo>
                      <a:pt x="309500" y="13513"/>
                      <a:pt x="332786" y="0"/>
                      <a:pt x="358005" y="0"/>
                    </a:cubicBezTo>
                    <a:cubicBezTo>
                      <a:pt x="383224" y="0"/>
                      <a:pt x="406510" y="13513"/>
                      <a:pt x="419022" y="354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825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516056" y="375985"/>
              <a:ext cx="405099" cy="405099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8736088" y="12823592"/>
              <a:ext cx="405099" cy="4050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23392201" y="8994137"/>
              <a:ext cx="405099" cy="405099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-1933312">
              <a:off x="297186" y="8263925"/>
              <a:ext cx="909346" cy="1142036"/>
            </a:xfrm>
            <a:custGeom>
              <a:avLst/>
              <a:gdLst/>
              <a:ahLst/>
              <a:cxnLst/>
              <a:rect r="r" b="b" t="t" l="l"/>
              <a:pathLst>
                <a:path h="1142036" w="909346">
                  <a:moveTo>
                    <a:pt x="0" y="0"/>
                  </a:moveTo>
                  <a:lnTo>
                    <a:pt x="909347" y="0"/>
                  </a:lnTo>
                  <a:lnTo>
                    <a:pt x="909347" y="1142036"/>
                  </a:lnTo>
                  <a:lnTo>
                    <a:pt x="0" y="1142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4662989" y="1122882"/>
            <a:ext cx="1063726" cy="1149974"/>
          </a:xfrm>
          <a:custGeom>
            <a:avLst/>
            <a:gdLst/>
            <a:ahLst/>
            <a:cxnLst/>
            <a:rect r="r" b="b" t="t" l="l"/>
            <a:pathLst>
              <a:path h="1149974" w="1063726">
                <a:moveTo>
                  <a:pt x="0" y="0"/>
                </a:moveTo>
                <a:lnTo>
                  <a:pt x="1063726" y="0"/>
                </a:lnTo>
                <a:lnTo>
                  <a:pt x="1063726" y="1149973"/>
                </a:lnTo>
                <a:lnTo>
                  <a:pt x="0" y="114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011145" y="1613367"/>
            <a:ext cx="5952934" cy="78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5"/>
              </a:lnSpc>
            </a:pPr>
            <a:r>
              <a:rPr lang="en-US" sz="5799" spc="-446">
                <a:solidFill>
                  <a:srgbClr val="152F52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역할 분담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869441" y="3114434"/>
            <a:ext cx="2468259" cy="3453158"/>
          </a:xfrm>
          <a:custGeom>
            <a:avLst/>
            <a:gdLst/>
            <a:ahLst/>
            <a:cxnLst/>
            <a:rect r="r" b="b" t="t" l="l"/>
            <a:pathLst>
              <a:path h="3453158" w="2468259">
                <a:moveTo>
                  <a:pt x="0" y="0"/>
                </a:moveTo>
                <a:lnTo>
                  <a:pt x="2468260" y="0"/>
                </a:lnTo>
                <a:lnTo>
                  <a:pt x="2468260" y="3453158"/>
                </a:lnTo>
                <a:lnTo>
                  <a:pt x="0" y="34531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63" t="0" r="-2463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99826" y="3091650"/>
            <a:ext cx="2711338" cy="3475941"/>
          </a:xfrm>
          <a:custGeom>
            <a:avLst/>
            <a:gdLst/>
            <a:ahLst/>
            <a:cxnLst/>
            <a:rect r="r" b="b" t="t" l="l"/>
            <a:pathLst>
              <a:path h="3475941" w="2711338">
                <a:moveTo>
                  <a:pt x="0" y="0"/>
                </a:moveTo>
                <a:lnTo>
                  <a:pt x="2711339" y="0"/>
                </a:lnTo>
                <a:lnTo>
                  <a:pt x="2711339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02" t="-5881" r="-90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507069" y="3091650"/>
            <a:ext cx="2703685" cy="3475941"/>
          </a:xfrm>
          <a:custGeom>
            <a:avLst/>
            <a:gdLst/>
            <a:ahLst/>
            <a:cxnLst/>
            <a:rect r="r" b="b" t="t" l="l"/>
            <a:pathLst>
              <a:path h="3475941" w="2703685">
                <a:moveTo>
                  <a:pt x="0" y="0"/>
                </a:moveTo>
                <a:lnTo>
                  <a:pt x="2703685" y="0"/>
                </a:lnTo>
                <a:lnTo>
                  <a:pt x="2703685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071738" y="3091650"/>
            <a:ext cx="2756589" cy="3475941"/>
          </a:xfrm>
          <a:custGeom>
            <a:avLst/>
            <a:gdLst/>
            <a:ahLst/>
            <a:cxnLst/>
            <a:rect r="r" b="b" t="t" l="l"/>
            <a:pathLst>
              <a:path h="3475941" w="2756589">
                <a:moveTo>
                  <a:pt x="0" y="0"/>
                </a:moveTo>
                <a:lnTo>
                  <a:pt x="2756588" y="0"/>
                </a:lnTo>
                <a:lnTo>
                  <a:pt x="2756588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8644" t="0" r="-52108" b="-1773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094352" y="3091650"/>
            <a:ext cx="2507757" cy="3475941"/>
          </a:xfrm>
          <a:custGeom>
            <a:avLst/>
            <a:gdLst/>
            <a:ahLst/>
            <a:cxnLst/>
            <a:rect r="r" b="b" t="t" l="l"/>
            <a:pathLst>
              <a:path h="3475941" w="2507757">
                <a:moveTo>
                  <a:pt x="0" y="0"/>
                </a:moveTo>
                <a:lnTo>
                  <a:pt x="2507757" y="0"/>
                </a:lnTo>
                <a:lnTo>
                  <a:pt x="2507757" y="3475942"/>
                </a:lnTo>
                <a:lnTo>
                  <a:pt x="0" y="347594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803584" y="2943215"/>
            <a:ext cx="1649897" cy="127867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4662989" y="1888870"/>
            <a:ext cx="2405561" cy="2405561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1137801" y="2395792"/>
            <a:ext cx="2464308" cy="2464308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113181">
            <a:off x="14811784" y="1481148"/>
            <a:ext cx="1765262" cy="1829287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176568">
            <a:off x="8023008" y="1180650"/>
            <a:ext cx="2327104" cy="2983466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1573580" y="7101997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분석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1192617" y="6987761"/>
            <a:ext cx="2311226" cy="698372"/>
            <a:chOff x="0" y="0"/>
            <a:chExt cx="608718" cy="1839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294419" y="6987761"/>
            <a:ext cx="2311226" cy="698372"/>
            <a:chOff x="0" y="0"/>
            <a:chExt cx="608718" cy="18393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599882" y="6987761"/>
            <a:ext cx="2311226" cy="698372"/>
            <a:chOff x="0" y="0"/>
            <a:chExt cx="608718" cy="18393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947958" y="6987761"/>
            <a:ext cx="2311226" cy="698372"/>
            <a:chOff x="0" y="0"/>
            <a:chExt cx="608718" cy="18393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703299" y="6987761"/>
            <a:ext cx="2311226" cy="698372"/>
            <a:chOff x="0" y="0"/>
            <a:chExt cx="608718" cy="18393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08718" cy="183933"/>
            </a:xfrm>
            <a:custGeom>
              <a:avLst/>
              <a:gdLst/>
              <a:ahLst/>
              <a:cxnLst/>
              <a:rect r="r" b="b" t="t" l="l"/>
              <a:pathLst>
                <a:path h="183933" w="608718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60871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136342" y="8134350"/>
            <a:ext cx="298438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(DeepL api 연동)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설계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719618" y="7101997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최원준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821419" y="7101997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김소연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126883" y="7101997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부성현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474958" y="7101997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조보미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230299" y="7101997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김정민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111165" y="8134350"/>
            <a:ext cx="3202144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(Stable diffusion api 연동)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및 클라이언트 구축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221427" y="7753350"/>
            <a:ext cx="2964881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</a:t>
            </a: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엔드 구현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(데이터 베이스 연동)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 구현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094176" y="8134350"/>
            <a:ext cx="297756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 구현</a:t>
            </a:r>
          </a:p>
          <a:p>
            <a:pPr algn="l">
              <a:lnSpc>
                <a:spcPts val="2850"/>
              </a:lnSpc>
            </a:pPr>
            <a:r>
              <a:rPr lang="en-US" sz="19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(Stable diffusion api 연동)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프롬프트 엔지니어링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7580008" y="8134350"/>
            <a:ext cx="346654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(Mozilla DeepSpeech API연동)</a:t>
            </a:r>
          </a:p>
          <a:p>
            <a:pPr algn="l" marL="431801" indent="-215900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및 클라이언트 구축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DAGJ3H47Mhk</dc:identifier>
  <dcterms:modified xsi:type="dcterms:W3CDTF">2011-08-01T06:04:30Z</dcterms:modified>
  <cp:revision>1</cp:revision>
  <dc:title>기본 깔끔한 초등학교 중학교 수업 과제 프레젠테이션</dc:title>
</cp:coreProperties>
</file>